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06"/>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2" r:id="rId66"/>
    <p:sldId id="323"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Lst>
  <p:sldSz cx="12192000" cy="6858000"/>
  <p:notesSz cx="6797675" cy="9926638"/>
  <p:embeddedFontLst>
    <p:embeddedFont>
      <p:font typeface="Malgun Gothic" panose="020B0503020000020004" pitchFamily="34" charset="-127"/>
      <p:regular r:id="rId107"/>
      <p:bold r:id="rId108"/>
    </p:embeddedFont>
    <p:embeddedFont>
      <p:font typeface="Microsoft Yahei" panose="020B0503020204020204" pitchFamily="34" charset="-122"/>
      <p:regular r:id="rId109"/>
      <p:bold r:id="rId110"/>
    </p:embeddedFont>
    <p:embeddedFont>
      <p:font typeface="Noto Sans KR" panose="020B0200000000000000" pitchFamily="34" charset="-128"/>
      <p:regular r:id="rId111"/>
      <p:bold r:id="rId112"/>
    </p:embeddedFont>
    <p:embeddedFont>
      <p:font typeface="Helvetica Neue" panose="02000503000000020004" pitchFamily="2" charset="0"/>
      <p:regular r:id="rId113"/>
      <p:bold r:id="rId114"/>
      <p:italic r:id="rId115"/>
      <p:boldItalic r:id="rId116"/>
    </p:embeddedFont>
    <p:embeddedFont>
      <p:font typeface="Noto Sans" panose="020B0502040504020204" pitchFamily="34" charset="0"/>
      <p:regular r:id="rId117"/>
      <p:bold r:id="rId118"/>
      <p:italic r:id="rId119"/>
      <p:boldItalic r:id="rId120"/>
    </p:embeddedFont>
    <p:embeddedFont>
      <p:font typeface="Noto Sans Medium" panose="020B060204050402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3">
          <p15:clr>
            <a:srgbClr val="C35EA4"/>
          </p15:clr>
        </p15:guide>
        <p15:guide id="2" pos="7197">
          <p15:clr>
            <a:srgbClr val="C35EA4"/>
          </p15:clr>
        </p15:guide>
        <p15:guide id="3" pos="653">
          <p15:clr>
            <a:srgbClr val="C35EA4"/>
          </p15:clr>
        </p15:guide>
        <p15:guide id="4" pos="1141">
          <p15:clr>
            <a:srgbClr val="C35EA4"/>
          </p15:clr>
        </p15:guide>
        <p15:guide id="5" pos="1301">
          <p15:clr>
            <a:srgbClr val="C35EA4"/>
          </p15:clr>
        </p15:guide>
        <p15:guide id="6" pos="2434">
          <p15:clr>
            <a:srgbClr val="C35EA4"/>
          </p15:clr>
        </p15:guide>
        <p15:guide id="7" pos="3092">
          <p15:clr>
            <a:srgbClr val="C35EA4"/>
          </p15:clr>
        </p15:guide>
        <p15:guide id="8" pos="3749">
          <p15:clr>
            <a:srgbClr val="C35EA4"/>
          </p15:clr>
        </p15:guide>
        <p15:guide id="9" pos="5223">
          <p15:clr>
            <a:srgbClr val="C35EA4"/>
          </p15:clr>
        </p15:guide>
        <p15:guide id="10" pos="5881">
          <p15:clr>
            <a:srgbClr val="C35EA4"/>
          </p15:clr>
        </p15:guide>
        <p15:guide id="11" orient="horz" pos="1094">
          <p15:clr>
            <a:srgbClr val="A4A3A4"/>
          </p15:clr>
        </p15:guide>
        <p15:guide id="12" orient="horz" pos="845">
          <p15:clr>
            <a:srgbClr val="A4A3A4"/>
          </p15:clr>
        </p15:guide>
        <p15:guide id="13" orient="horz" pos="1609">
          <p15:clr>
            <a:srgbClr val="A4A3A4"/>
          </p15:clr>
        </p15:guide>
        <p15:guide id="14" pos="3264">
          <p15:clr>
            <a:srgbClr val="C35EA4"/>
          </p15:clr>
        </p15:guide>
        <p15:guide id="15" pos="2606">
          <p15:clr>
            <a:srgbClr val="C35EA4"/>
          </p15:clr>
        </p15:guide>
        <p15:guide id="16" pos="1782">
          <p15:clr>
            <a:srgbClr val="C35EA4"/>
          </p15:clr>
        </p15:guide>
        <p15:guide id="17" pos="1954">
          <p15:clr>
            <a:srgbClr val="C35EA4"/>
          </p15:clr>
        </p15:guide>
        <p15:guide id="18" pos="3920">
          <p15:clr>
            <a:srgbClr val="C35EA4"/>
          </p15:clr>
        </p15:guide>
        <p15:guide id="19" pos="4401">
          <p15:clr>
            <a:srgbClr val="C35EA4"/>
          </p15:clr>
        </p15:guide>
        <p15:guide id="20" pos="4572">
          <p15:clr>
            <a:srgbClr val="C35EA4"/>
          </p15:clr>
        </p15:guide>
        <p15:guide id="21" pos="5056">
          <p15:clr>
            <a:srgbClr val="C35EA4"/>
          </p15:clr>
        </p15:guide>
        <p15:guide id="22" pos="5709">
          <p15:clr>
            <a:srgbClr val="C35EA4"/>
          </p15:clr>
        </p15:guide>
        <p15:guide id="23" pos="6364">
          <p15:clr>
            <a:srgbClr val="C35EA4"/>
          </p15:clr>
        </p15:guide>
        <p15:guide id="24" pos="6539">
          <p15:clr>
            <a:srgbClr val="C35EA4"/>
          </p15:clr>
        </p15:guide>
        <p15:guide id="25" pos="7023">
          <p15:clr>
            <a:srgbClr val="C35EA4"/>
          </p15:clr>
        </p15:guide>
        <p15:guide id="26" orient="horz" pos="3884">
          <p15:clr>
            <a:srgbClr val="A4A3A4"/>
          </p15:clr>
        </p15:guide>
        <p15:guide id="27" orient="horz" pos="1774">
          <p15:clr>
            <a:srgbClr val="A4A3A4"/>
          </p15:clr>
        </p15:guide>
        <p15:guide id="28" orient="horz" pos="216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김동현(CTC-S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7B8939-AEAA-48A8-944A-A8F67A90744A}">
  <a:tblStyle styleId="{8D7B8939-AEAA-48A8-944A-A8F67A9074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640" y="168"/>
      </p:cViewPr>
      <p:guideLst>
        <p:guide pos="483"/>
        <p:guide pos="7197"/>
        <p:guide pos="653"/>
        <p:guide pos="1141"/>
        <p:guide pos="1301"/>
        <p:guide pos="2434"/>
        <p:guide pos="3092"/>
        <p:guide pos="3749"/>
        <p:guide pos="5223"/>
        <p:guide pos="5881"/>
        <p:guide orient="horz" pos="1094"/>
        <p:guide orient="horz" pos="845"/>
        <p:guide orient="horz" pos="1609"/>
        <p:guide pos="3264"/>
        <p:guide pos="2606"/>
        <p:guide pos="1782"/>
        <p:guide pos="1954"/>
        <p:guide pos="3920"/>
        <p:guide pos="4401"/>
        <p:guide pos="4572"/>
        <p:guide pos="5056"/>
        <p:guide pos="5709"/>
        <p:guide pos="6364"/>
        <p:guide pos="6539"/>
        <p:guide pos="7023"/>
        <p:guide orient="horz" pos="3884"/>
        <p:guide orient="horz" pos="1774"/>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font" Target="fonts/font18.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0-05T03:56:21.479" idx="1">
    <p:pos x="6000" y="0"/>
    <p:text>Hedy &gt; Fargate를 사용안하고 EC2 Instance 로 하는 이유와 Fargate의 단점들에 대해서 설명 필요
SeanK &gt; 현재~저녁까지 고객사 상대로 팀장님 발표 진행중, 가능하면 영문번역 (구글번역 후 일부 의미 편집 요함)</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3-10-05T05:21:10.671" idx="2">
    <p:pos x="6000" y="0"/>
    <p:text>@sjlee7373@gmail.com
ALB에 AWS WAF를 도입할 계획이라면 해당의견에 대해 정정이 필요합니다.
검토바랍니다.
_Assigned to 이마에_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448" cy="497838"/>
          </a:xfrm>
          <a:prstGeom prst="rect">
            <a:avLst/>
          </a:prstGeom>
          <a:noFill/>
          <a:ln>
            <a:noFill/>
          </a:ln>
        </p:spPr>
        <p:txBody>
          <a:bodyPr spcFirstLastPara="1" wrap="square" lIns="91300" tIns="45650" rIns="91300" bIns="4565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50643" y="1"/>
            <a:ext cx="2945448" cy="497838"/>
          </a:xfrm>
          <a:prstGeom prst="rect">
            <a:avLst/>
          </a:prstGeom>
          <a:noFill/>
          <a:ln>
            <a:noFill/>
          </a:ln>
        </p:spPr>
        <p:txBody>
          <a:bodyPr spcFirstLastPara="1" wrap="square" lIns="91300" tIns="45650" rIns="91300" bIns="4565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28800"/>
            <a:ext cx="2945448" cy="497838"/>
          </a:xfrm>
          <a:prstGeom prst="rect">
            <a:avLst/>
          </a:prstGeom>
          <a:noFill/>
          <a:ln>
            <a:noFill/>
          </a:ln>
        </p:spPr>
        <p:txBody>
          <a:bodyPr spcFirstLastPara="1" wrap="square" lIns="91300" tIns="45650" rIns="91300" bIns="4565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edium.com/awesome-cloud/aws-difference-between-vpc-peering-and-transit-gateway-comparison-aws-vpc-peering-vs-aws-transit-gateway-3640a464be2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classmethod.jp/articles/different-from-vpc-peering-and-transit-gatewa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edium.com/awesome-cloud/aws-difference-between-application-load-balancer-and-network-load-balancer-cb8b6cd296a4"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awesome-cloud/aws-difference-between-application-load-balancer-and-network-load-balancer-cb8b6cd296a4"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edium.com/awesome-cloud/aws-difference-between-application-load-balancer-and-network-load-balancer-cb8b6cd296a4"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edium.com/awesome-cloud/aws-difference-between-application-load-balancer-and-network-load-balancer-cb8b6cd296a4"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edium.com/awesome-cloud/aws-difference-between-application-load-balancer-and-network-load-balancer-cb8b6cd296a4"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703637939_0_10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https://aws.amazon.com/blogs/industries/fsi-services-spotlight-featuring-amazon-eks/</a:t>
            </a:r>
            <a:endParaRPr/>
          </a:p>
        </p:txBody>
      </p:sp>
      <p:sp>
        <p:nvSpPr>
          <p:cNvPr id="257" name="Google Shape;257;g28703637939_0_10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287a5c3410f_0_67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Clr>
                <a:schemeClr val="dk1"/>
              </a:buClr>
              <a:buFont typeface="Arial"/>
              <a:buNone/>
            </a:pPr>
            <a:r>
              <a:rPr lang="en-US" sz="1000">
                <a:latin typeface="Arial"/>
                <a:ea typeface="Arial"/>
                <a:cs typeface="Arial"/>
                <a:sym typeface="Arial"/>
              </a:rPr>
              <a:t>Covering 9 services now – we plan to cover all stateful services over time.</a:t>
            </a:r>
            <a:endParaRPr sz="1000">
              <a:latin typeface="Arial"/>
              <a:ea typeface="Arial"/>
              <a:cs typeface="Arial"/>
              <a:sym typeface="Arial"/>
            </a:endParaRPr>
          </a:p>
          <a:p>
            <a:pPr marL="0" lvl="0" indent="0" algn="l" rtl="0">
              <a:spcBef>
                <a:spcPts val="300"/>
              </a:spcBef>
              <a:spcAft>
                <a:spcPts val="0"/>
              </a:spcAft>
              <a:buClr>
                <a:schemeClr val="dk1"/>
              </a:buClr>
              <a:buFont typeface="Arial"/>
              <a:buNone/>
            </a:pPr>
            <a:r>
              <a:rPr lang="en-US" sz="1000">
                <a:latin typeface="Arial"/>
                <a:ea typeface="Arial"/>
                <a:cs typeface="Arial"/>
                <a:sym typeface="Arial"/>
              </a:rPr>
              <a:t>We bring a lot of free, no charge functionality under the hood that automates, orchestrates and removes complexity. Such as our integrations with AWS Orgs, CloudWatch, EventBridge, CloudTrail, SNS.</a:t>
            </a:r>
            <a:endParaRPr sz="1000">
              <a:latin typeface="Arial"/>
              <a:ea typeface="Arial"/>
              <a:cs typeface="Arial"/>
              <a:sym typeface="Arial"/>
            </a:endParaRPr>
          </a:p>
          <a:p>
            <a:pPr marL="0" lvl="0" indent="0" algn="l" rtl="0">
              <a:spcBef>
                <a:spcPts val="300"/>
              </a:spcBef>
              <a:spcAft>
                <a:spcPts val="0"/>
              </a:spcAft>
              <a:buClr>
                <a:schemeClr val="dk1"/>
              </a:buClr>
              <a:buFont typeface="Arial"/>
              <a:buNone/>
            </a:pPr>
            <a:r>
              <a:rPr lang="en-US" sz="1000" b="1">
                <a:latin typeface="Arial"/>
                <a:ea typeface="Arial"/>
                <a:cs typeface="Arial"/>
                <a:sym typeface="Arial"/>
              </a:rPr>
              <a:t>MAIN attraction to our customers has been the cloud native aspect.  Working in the cloud with the same microservices. Being able to bring in other integrations as needed.</a:t>
            </a:r>
            <a:endParaRPr sz="1000" b="1">
              <a:latin typeface="Arial"/>
              <a:ea typeface="Arial"/>
              <a:cs typeface="Arial"/>
              <a:sym typeface="Arial"/>
            </a:endParaRPr>
          </a:p>
          <a:p>
            <a:pPr marL="0" lvl="0" indent="0" algn="l" rtl="0">
              <a:spcBef>
                <a:spcPts val="300"/>
              </a:spcBef>
              <a:spcAft>
                <a:spcPts val="0"/>
              </a:spcAft>
              <a:buClr>
                <a:schemeClr val="dk1"/>
              </a:buClr>
              <a:buFont typeface="Arial"/>
              <a:buNone/>
            </a:pPr>
            <a:endParaRPr sz="1000">
              <a:latin typeface="Arial"/>
              <a:ea typeface="Arial"/>
              <a:cs typeface="Arial"/>
              <a:sym typeface="Arial"/>
            </a:endParaRPr>
          </a:p>
          <a:p>
            <a:pPr marL="0" lvl="0" indent="0" algn="l" rtl="0">
              <a:spcBef>
                <a:spcPts val="300"/>
              </a:spcBef>
              <a:spcAft>
                <a:spcPts val="0"/>
              </a:spcAft>
              <a:buClr>
                <a:schemeClr val="dk1"/>
              </a:buClr>
              <a:buFont typeface="Arial"/>
              <a:buNone/>
            </a:pPr>
            <a:r>
              <a:rPr lang="en-US" sz="1000">
                <a:latin typeface="Arial"/>
                <a:ea typeface="Arial"/>
                <a:cs typeface="Arial"/>
                <a:sym typeface="Arial"/>
              </a:rPr>
              <a:t>Other discussion – Why customers use AWS Backup:</a:t>
            </a:r>
            <a:endParaRPr sz="1000">
              <a:latin typeface="Arial"/>
              <a:ea typeface="Arial"/>
              <a:cs typeface="Arial"/>
              <a:sym typeface="Arial"/>
            </a:endParaRPr>
          </a:p>
          <a:p>
            <a:pPr marL="457182" lvl="0" indent="-444482" algn="l" rtl="0">
              <a:spcBef>
                <a:spcPts val="300"/>
              </a:spcBef>
              <a:spcAft>
                <a:spcPts val="0"/>
              </a:spcAft>
              <a:buClr>
                <a:schemeClr val="dk1"/>
              </a:buClr>
              <a:buSzPts val="1000"/>
              <a:buChar char="•"/>
            </a:pPr>
            <a:r>
              <a:rPr lang="en-US" sz="1000">
                <a:latin typeface="Arial"/>
                <a:ea typeface="Arial"/>
                <a:cs typeface="Arial"/>
                <a:sym typeface="Arial"/>
              </a:rPr>
              <a:t>Fixes the issue limited choices within the individual service consoles</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Avoid scripting and other tooling</a:t>
            </a:r>
            <a:endParaRPr sz="1000">
              <a:latin typeface="Arial"/>
              <a:ea typeface="Arial"/>
              <a:cs typeface="Arial"/>
              <a:sym typeface="Arial"/>
            </a:endParaRPr>
          </a:p>
          <a:p>
            <a:pPr marL="457182" lvl="0" indent="-444482" algn="l" rtl="0">
              <a:spcBef>
                <a:spcPts val="300"/>
              </a:spcBef>
              <a:spcAft>
                <a:spcPts val="0"/>
              </a:spcAft>
              <a:buClr>
                <a:schemeClr val="dk1"/>
              </a:buClr>
              <a:buSzPts val="1000"/>
              <a:buChar char="•"/>
            </a:pPr>
            <a:r>
              <a:rPr lang="en-US" sz="1000">
                <a:latin typeface="Arial"/>
                <a:ea typeface="Arial"/>
                <a:cs typeface="Arial"/>
                <a:sym typeface="Arial"/>
              </a:rPr>
              <a:t>Unify backup solutions where possible</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Avoid the complexity of on-premises backups being done by different groups </a:t>
            </a:r>
            <a:endParaRPr sz="1000">
              <a:latin typeface="Arial"/>
              <a:ea typeface="Arial"/>
              <a:cs typeface="Arial"/>
              <a:sym typeface="Arial"/>
            </a:endParaRPr>
          </a:p>
          <a:p>
            <a:pPr marL="457182" lvl="0" indent="-444482" algn="l" rtl="0">
              <a:spcBef>
                <a:spcPts val="300"/>
              </a:spcBef>
              <a:spcAft>
                <a:spcPts val="0"/>
              </a:spcAft>
              <a:buClr>
                <a:schemeClr val="dk1"/>
              </a:buClr>
              <a:buSzPts val="1000"/>
              <a:buChar char="•"/>
            </a:pPr>
            <a:r>
              <a:rPr lang="en-US" sz="1000">
                <a:latin typeface="Arial"/>
                <a:ea typeface="Arial"/>
                <a:cs typeface="Arial"/>
                <a:sym typeface="Arial"/>
              </a:rPr>
              <a:t>Separate IAM controls for all roles</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Lock down roles and credentials for access </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Reduces threat vectors on your data</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Helps DBAs, Storage Admins and Application devs to stay compliant</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Maintains centralized control for organization</a:t>
            </a:r>
            <a:endParaRPr sz="1000">
              <a:latin typeface="Arial"/>
              <a:ea typeface="Arial"/>
              <a:cs typeface="Arial"/>
              <a:sym typeface="Arial"/>
            </a:endParaRPr>
          </a:p>
          <a:p>
            <a:pPr marL="457182" lvl="0" indent="-444482" algn="l" rtl="0">
              <a:spcBef>
                <a:spcPts val="300"/>
              </a:spcBef>
              <a:spcAft>
                <a:spcPts val="0"/>
              </a:spcAft>
              <a:buClr>
                <a:schemeClr val="dk1"/>
              </a:buClr>
              <a:buSzPts val="1000"/>
              <a:buChar char="•"/>
            </a:pPr>
            <a:r>
              <a:rPr lang="en-US" sz="1000">
                <a:latin typeface="Arial"/>
                <a:ea typeface="Arial"/>
                <a:cs typeface="Arial"/>
                <a:sym typeface="Arial"/>
              </a:rPr>
              <a:t>CloudWatch, CloudTrail &amp; SNS integration</a:t>
            </a:r>
            <a:endParaRPr sz="1000">
              <a:latin typeface="Arial"/>
              <a:ea typeface="Arial"/>
              <a:cs typeface="Arial"/>
              <a:sym typeface="Arial"/>
            </a:endParaRPr>
          </a:p>
          <a:p>
            <a:pPr marL="1188702" lvl="1" indent="-368282" algn="l" rtl="0">
              <a:spcBef>
                <a:spcPts val="300"/>
              </a:spcBef>
              <a:spcAft>
                <a:spcPts val="0"/>
              </a:spcAft>
              <a:buClr>
                <a:schemeClr val="dk1"/>
              </a:buClr>
              <a:buSzPts val="1000"/>
              <a:buChar char="•"/>
            </a:pPr>
            <a:r>
              <a:rPr lang="en-US" sz="1000">
                <a:latin typeface="Arial"/>
                <a:ea typeface="Arial"/>
                <a:cs typeface="Arial"/>
                <a:sym typeface="Arial"/>
              </a:rPr>
              <a:t>Create audit and compliance alerts, reports, dashboards across all backups</a:t>
            </a:r>
            <a:endParaRPr sz="1000" b="1">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Malgun Gothic"/>
              <a:buNone/>
            </a:pPr>
            <a:endParaRPr sz="1000"/>
          </a:p>
        </p:txBody>
      </p:sp>
      <p:sp>
        <p:nvSpPr>
          <p:cNvPr id="2240" name="Google Shape;2240;g287a5c3410f_0_67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287a5c3410f_0_145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sz="1000"/>
          </a:p>
        </p:txBody>
      </p:sp>
      <p:sp>
        <p:nvSpPr>
          <p:cNvPr id="2307" name="Google Shape;2307;g287a5c3410f_0_145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2862cd4f4d1_0_17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0" name="Google Shape;2320;g2862cd4f4d1_0_17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2321" name="Google Shape;2321;g2862cd4f4d1_0_179: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862df91008_0_11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331" name="Google Shape;2331;g2862df91008_0_11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287f4857815_10_11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345" name="Google Shape;2345;g287f4857815_10_11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703637939_0_18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93" name="Google Shape;293;g28703637939_0_18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8703637939_0_21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329" name="Google Shape;329;g28703637939_0_21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862cd4f4d1_0_1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2862cd4f4d1_0_1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366" name="Google Shape;366;g2862cd4f4d1_0_16: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862cd4f4d1_0_22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375" name="Google Shape;375;g2862cd4f4d1_0_22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87f3a539b6_0_2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389" name="Google Shape;389;g287f3a539b6_0_2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87a5c3410f_0_143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aws backup lambda use case reference</a:t>
            </a:r>
            <a:endParaRPr/>
          </a:p>
          <a:p>
            <a:pPr marL="0" lvl="0" indent="0" algn="l" rtl="0">
              <a:lnSpc>
                <a:spcPct val="100000"/>
              </a:lnSpc>
              <a:spcBef>
                <a:spcPts val="0"/>
              </a:spcBef>
              <a:spcAft>
                <a:spcPts val="0"/>
              </a:spcAft>
              <a:buClr>
                <a:schemeClr val="dk1"/>
              </a:buClr>
              <a:buSzPts val="1100"/>
              <a:buFont typeface="Arial"/>
              <a:buNone/>
            </a:pPr>
            <a:r>
              <a:rPr lang="en-US"/>
              <a:t>How to Automate AMI Backups &amp; Cleanups, using AWS Lambda</a:t>
            </a:r>
            <a:endParaRPr/>
          </a:p>
          <a:p>
            <a:pPr marL="0" lvl="0" indent="0" algn="l" rtl="0">
              <a:lnSpc>
                <a:spcPct val="100000"/>
              </a:lnSpc>
              <a:spcBef>
                <a:spcPts val="0"/>
              </a:spcBef>
              <a:spcAft>
                <a:spcPts val="0"/>
              </a:spcAft>
              <a:buClr>
                <a:schemeClr val="dk1"/>
              </a:buClr>
              <a:buSzPts val="1100"/>
              <a:buFont typeface="Arial"/>
              <a:buNone/>
            </a:pPr>
            <a:r>
              <a:rPr lang="en-US"/>
              <a:t>https://www.bluepiit.com/blog/how-to-automate-ami-backups-cleanups-using-aws-lambda-serverless-with-ec2-tags/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aws alarm lambda use case reference</a:t>
            </a:r>
            <a:endParaRPr/>
          </a:p>
          <a:p>
            <a:pPr marL="0" lvl="0" indent="0" algn="l" rtl="0">
              <a:lnSpc>
                <a:spcPct val="100000"/>
              </a:lnSpc>
              <a:spcBef>
                <a:spcPts val="0"/>
              </a:spcBef>
              <a:spcAft>
                <a:spcPts val="0"/>
              </a:spcAft>
              <a:buClr>
                <a:schemeClr val="dk1"/>
              </a:buClr>
              <a:buSzPts val="1100"/>
              <a:buFont typeface="Arial"/>
              <a:buNone/>
            </a:pPr>
            <a:r>
              <a:rPr lang="en-US"/>
              <a:t>Lambda function to programmatically create AWS CloudWatch alarm | medium</a:t>
            </a:r>
            <a:endParaRPr/>
          </a:p>
          <a:p>
            <a:pPr marL="0" lvl="0" indent="0" algn="l" rtl="0">
              <a:lnSpc>
                <a:spcPct val="100000"/>
              </a:lnSpc>
              <a:spcBef>
                <a:spcPts val="0"/>
              </a:spcBef>
              <a:spcAft>
                <a:spcPts val="0"/>
              </a:spcAft>
              <a:buClr>
                <a:schemeClr val="dk1"/>
              </a:buClr>
              <a:buSzPts val="1100"/>
              <a:buFont typeface="Arial"/>
              <a:buNone/>
            </a:pPr>
            <a:r>
              <a:rPr lang="en-US"/>
              <a:t>https://vabnix.medium.com/lambda-function-to-programmatically-create-aws-cloudwatch-alarm-9c5baab121b1</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402" name="Google Shape;402;g287a5c3410f_0_143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7f3a539b6_0_4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415" name="Google Shape;415;g287f3a539b6_0_4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862cd4f4d1_0_2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862cd4f4d1_0_2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460" name="Google Shape;460;g2862cd4f4d1_0_27: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862cd4f4d1_0_23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470" name="Google Shape;470;g2862cd4f4d1_0_23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0085" y="4777027"/>
            <a:ext cx="5437506" cy="3908187"/>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03" name="Google Shape;103;p3:notes"/>
          <p:cNvSpPr txBox="1">
            <a:spLocks noGrp="1"/>
          </p:cNvSpPr>
          <p:nvPr>
            <p:ph type="sldNum" idx="12"/>
          </p:nvPr>
        </p:nvSpPr>
        <p:spPr>
          <a:xfrm>
            <a:off x="3850643" y="9428800"/>
            <a:ext cx="2945448" cy="497838"/>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87f3a539b6_0_8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000"/>
              <a:t>1. 양방향 복제 (Bidirectional Replication):</a:t>
            </a:r>
            <a:endParaRPr sz="1000"/>
          </a:p>
          <a:p>
            <a:pPr marL="0" lvl="0" indent="0" algn="l" rtl="0">
              <a:lnSpc>
                <a:spcPct val="100000"/>
              </a:lnSpc>
              <a:spcBef>
                <a:spcPts val="0"/>
              </a:spcBef>
              <a:spcAft>
                <a:spcPts val="0"/>
              </a:spcAft>
              <a:buClr>
                <a:schemeClr val="dk1"/>
              </a:buClr>
              <a:buSzPts val="1100"/>
              <a:buFont typeface="Arial"/>
              <a:buNone/>
            </a:pPr>
            <a:r>
              <a:rPr lang="en-US" sz="1000"/>
              <a:t>   - DMS는 양방향 복제를 지원하여 두 개의 데이터베이스 간에 상호작용을 가능하게 합니다.</a:t>
            </a:r>
            <a:endParaRPr sz="1000"/>
          </a:p>
          <a:p>
            <a:pPr marL="0" lvl="0" indent="0" algn="l" rtl="0">
              <a:lnSpc>
                <a:spcPct val="100000"/>
              </a:lnSpc>
              <a:spcBef>
                <a:spcPts val="0"/>
              </a:spcBef>
              <a:spcAft>
                <a:spcPts val="0"/>
              </a:spcAft>
              <a:buClr>
                <a:schemeClr val="dk1"/>
              </a:buClr>
              <a:buSzPts val="1100"/>
              <a:buFont typeface="Arial"/>
              <a:buNone/>
            </a:pPr>
            <a:r>
              <a:rPr lang="en-US" sz="1000"/>
              <a:t>   - 데이터베이스 변경 사항을 한쪽에서 다른쪽으로 복제하여 양쪽 데이터베이스를 동기화합니다.</a:t>
            </a:r>
            <a:endParaRPr sz="1000"/>
          </a:p>
          <a:p>
            <a:pPr marL="0" lvl="0" indent="0" algn="l" rtl="0">
              <a:lnSpc>
                <a:spcPct val="100000"/>
              </a:lnSpc>
              <a:spcBef>
                <a:spcPts val="0"/>
              </a:spcBef>
              <a:spcAft>
                <a:spcPts val="0"/>
              </a:spcAft>
              <a:buClr>
                <a:schemeClr val="dk1"/>
              </a:buClr>
              <a:buSzPts val="1100"/>
              <a:buFont typeface="Arial"/>
              <a:buNone/>
            </a:pPr>
            <a:r>
              <a:rPr lang="en-US" sz="1000"/>
              <a:t>   - 이를 위해 변경 데이터 캡처(CDC, Change Data Capture) 메커니즘을 사용하여 변경 사항을 식별하고 전송합니다.</a:t>
            </a:r>
            <a:endParaRPr sz="1000"/>
          </a:p>
          <a:p>
            <a:pPr marL="0" lvl="0" indent="0" algn="l" rtl="0">
              <a:lnSpc>
                <a:spcPct val="100000"/>
              </a:lnSpc>
              <a:spcBef>
                <a:spcPts val="0"/>
              </a:spcBef>
              <a:spcAft>
                <a:spcPts val="0"/>
              </a:spcAft>
              <a:buClr>
                <a:schemeClr val="dk1"/>
              </a:buClr>
              <a:buSzPts val="1100"/>
              <a:buFont typeface="Arial"/>
              <a:buNone/>
            </a:pPr>
            <a:r>
              <a:rPr lang="en-US" sz="1000"/>
              <a:t>   - 양방향 복제는 일반적으로 비동기적으로 작동하며, 데이터의 일관성을 위해 충돌 관리 메커니즘을 사용할 수 있습니다.</a:t>
            </a:r>
            <a:endParaRPr sz="1000"/>
          </a:p>
          <a:p>
            <a:pPr marL="0" lvl="0" indent="0" algn="l" rtl="0">
              <a:lnSpc>
                <a:spcPct val="100000"/>
              </a:lnSpc>
              <a:spcBef>
                <a:spcPts val="0"/>
              </a:spcBef>
              <a:spcAft>
                <a:spcPts val="0"/>
              </a:spcAft>
              <a:buClr>
                <a:schemeClr val="dk1"/>
              </a:buClr>
              <a:buSzPts val="1100"/>
              <a:buFont typeface="Arial"/>
              <a:buNone/>
            </a:pPr>
            <a:endParaRPr sz="1000"/>
          </a:p>
          <a:p>
            <a:pPr marL="0" lvl="0" indent="0" algn="l" rtl="0">
              <a:lnSpc>
                <a:spcPct val="100000"/>
              </a:lnSpc>
              <a:spcBef>
                <a:spcPts val="0"/>
              </a:spcBef>
              <a:spcAft>
                <a:spcPts val="0"/>
              </a:spcAft>
              <a:buClr>
                <a:schemeClr val="dk1"/>
              </a:buClr>
              <a:buSzPts val="1100"/>
              <a:buFont typeface="Arial"/>
              <a:buNone/>
            </a:pPr>
            <a:r>
              <a:rPr lang="en-US" sz="1000"/>
              <a:t>2. 다중 마스터 솔루션 (Multi-Master Solution):</a:t>
            </a:r>
            <a:endParaRPr sz="1000"/>
          </a:p>
          <a:p>
            <a:pPr marL="0" lvl="0" indent="0" algn="l" rtl="0">
              <a:lnSpc>
                <a:spcPct val="100000"/>
              </a:lnSpc>
              <a:spcBef>
                <a:spcPts val="0"/>
              </a:spcBef>
              <a:spcAft>
                <a:spcPts val="0"/>
              </a:spcAft>
              <a:buClr>
                <a:schemeClr val="dk1"/>
              </a:buClr>
              <a:buSzPts val="1100"/>
              <a:buFont typeface="Arial"/>
              <a:buNone/>
            </a:pPr>
            <a:r>
              <a:rPr lang="en-US" sz="1000"/>
              <a:t>   - 다중 마스터 솔루션은 여러 데이터베이스 클러스터가 모두 마스터 역할을 수행하여 동시에 쓰기 작업을 처리할 수 있는 구조를 제공합니다.</a:t>
            </a:r>
            <a:endParaRPr sz="1000"/>
          </a:p>
          <a:p>
            <a:pPr marL="0" lvl="0" indent="0" algn="l" rtl="0">
              <a:lnSpc>
                <a:spcPct val="100000"/>
              </a:lnSpc>
              <a:spcBef>
                <a:spcPts val="0"/>
              </a:spcBef>
              <a:spcAft>
                <a:spcPts val="0"/>
              </a:spcAft>
              <a:buClr>
                <a:schemeClr val="dk1"/>
              </a:buClr>
              <a:buSzPts val="1100"/>
              <a:buFont typeface="Arial"/>
              <a:buNone/>
            </a:pPr>
            <a:r>
              <a:rPr lang="en-US" sz="1000"/>
              <a:t>   - 각 클러스터는 독립적으로 작동하며, 쓰기 작업은 해당 클러스터에 수행됩니다.</a:t>
            </a:r>
            <a:endParaRPr sz="1000"/>
          </a:p>
          <a:p>
            <a:pPr marL="0" lvl="0" indent="0" algn="l" rtl="0">
              <a:lnSpc>
                <a:spcPct val="100000"/>
              </a:lnSpc>
              <a:spcBef>
                <a:spcPts val="0"/>
              </a:spcBef>
              <a:spcAft>
                <a:spcPts val="0"/>
              </a:spcAft>
              <a:buClr>
                <a:schemeClr val="dk1"/>
              </a:buClr>
              <a:buSzPts val="1100"/>
              <a:buFont typeface="Arial"/>
              <a:buNone/>
            </a:pPr>
            <a:r>
              <a:rPr lang="en-US" sz="1000"/>
              <a:t>   - 다중 마스터 솔루션은 데이터베이스 샤딩, 복제 프레임워크 또는 특정 데이터베이스 제품의 내장 기능을 사용하여 구현할 수 있습니다.</a:t>
            </a:r>
            <a:endParaRPr sz="1000"/>
          </a:p>
          <a:p>
            <a:pPr marL="0" lvl="0" indent="0" algn="l" rtl="0">
              <a:lnSpc>
                <a:spcPct val="100000"/>
              </a:lnSpc>
              <a:spcBef>
                <a:spcPts val="0"/>
              </a:spcBef>
              <a:spcAft>
                <a:spcPts val="0"/>
              </a:spcAft>
              <a:buClr>
                <a:schemeClr val="dk1"/>
              </a:buClr>
              <a:buSzPts val="1100"/>
              <a:buFont typeface="Arial"/>
              <a:buNone/>
            </a:pPr>
            <a:r>
              <a:rPr lang="en-US" sz="1000"/>
              <a:t>   - 이는 수평적으로 확장 가능하고 분산된 데이터베이스 환경을 구축하는 데 유용합니다.</a:t>
            </a:r>
            <a:endParaRPr sz="1000"/>
          </a:p>
        </p:txBody>
      </p:sp>
      <p:sp>
        <p:nvSpPr>
          <p:cNvPr id="484" name="Google Shape;484;g287f3a539b6_0_8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87f8353e3b_3_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498" name="Google Shape;498;g287f8353e3b_3_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7a5c3410f_0_153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510" name="Google Shape;510;g287a5c3410f_0_153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7a5c3410f_0_162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589" name="Google Shape;589;g287a5c3410f_0_162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87a5c3410f_0_231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697" name="Google Shape;697;g287a5c3410f_0_231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87a5c3410f_0_242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806" name="Google Shape;806;g287a5c3410f_0_242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87a5c3410f_0_262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911" name="Google Shape;911;g287a5c3410f_0_262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862cd4f4d1_0_3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g2862cd4f4d1_0_3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954" name="Google Shape;954;g2862cd4f4d1_0_38: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862df91008_0_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964" name="Google Shape;964;g2862df91008_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87f3a539b6_0_10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978" name="Google Shape;978;g287f3a539b6_0_10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862cd4f4d1_0_19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12" name="Google Shape;112;g2862cd4f4d1_0_1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87f4857815_9_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https://medium.com/awesome-cloud/aws-difference-between-vpc-peering-and-transit-gateway-comparison-aws-vpc-peering-vs-aws-transit-gateway-3640a464be2d</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990" name="Google Shape;990;g287f4857815_9_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87f4857815_9_3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03" name="Google Shape;1003;g287f4857815_9_3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87f4857815_9_5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16" name="Google Shape;1016;g287f4857815_9_5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87f8353e3b_2_15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28" name="Google Shape;1028;g287f8353e3b_2_15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87f4857815_9_6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40" name="Google Shape;1040;g287f4857815_9_6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87f8353e3b_2_16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52" name="Google Shape;1052;g287f8353e3b_2_16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87f4857815_3_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u="sng">
                <a:solidFill>
                  <a:schemeClr val="hlink"/>
                </a:solidFill>
                <a:hlinkClick r:id="rId3"/>
              </a:rPr>
              <a:t>https://dev.classmethod.jp/articles/different-from-vpc-peering-and-transit-gateway/</a:t>
            </a:r>
            <a:endParaRPr/>
          </a:p>
          <a:p>
            <a:pPr marL="0" lvl="0" indent="0" algn="l" rtl="0">
              <a:lnSpc>
                <a:spcPct val="100000"/>
              </a:lnSpc>
              <a:spcBef>
                <a:spcPts val="0"/>
              </a:spcBef>
              <a:spcAft>
                <a:spcPts val="0"/>
              </a:spcAft>
              <a:buClr>
                <a:schemeClr val="dk1"/>
              </a:buClr>
              <a:buSzPts val="1400"/>
              <a:buFont typeface="Malgun Gothic"/>
              <a:buNone/>
            </a:pPr>
            <a:endParaRPr/>
          </a:p>
          <a:p>
            <a:pPr marL="0" lvl="0" indent="0" algn="l" rtl="0">
              <a:lnSpc>
                <a:spcPct val="100000"/>
              </a:lnSpc>
              <a:spcBef>
                <a:spcPts val="0"/>
              </a:spcBef>
              <a:spcAft>
                <a:spcPts val="0"/>
              </a:spcAft>
              <a:buClr>
                <a:schemeClr val="dk1"/>
              </a:buClr>
              <a:buSzPts val="1400"/>
              <a:buFont typeface="Malgun Gothic"/>
              <a:buNone/>
            </a:pPr>
            <a:r>
              <a:rPr lang="en-US" sz="1050">
                <a:solidFill>
                  <a:srgbClr val="333333"/>
                </a:solidFill>
              </a:rPr>
              <a:t>2021년 5월 1일부터 가용 영역(AZ) 내에 유지되는 VPC 피어링 연결을 통한 모든 데이터 전송은 무료</a:t>
            </a:r>
            <a:endParaRPr sz="1050">
              <a:solidFill>
                <a:srgbClr val="333333"/>
              </a:solidFill>
            </a:endParaRPr>
          </a:p>
          <a:p>
            <a:pPr marL="0" lvl="0" indent="0" algn="l" rtl="0">
              <a:lnSpc>
                <a:spcPct val="100000"/>
              </a:lnSpc>
              <a:spcBef>
                <a:spcPts val="0"/>
              </a:spcBef>
              <a:spcAft>
                <a:spcPts val="0"/>
              </a:spcAft>
              <a:buClr>
                <a:schemeClr val="dk1"/>
              </a:buClr>
              <a:buSzPts val="1400"/>
              <a:buFont typeface="Malgun Gothic"/>
              <a:buNone/>
            </a:pPr>
            <a:r>
              <a:rPr lang="en-US" sz="1050">
                <a:solidFill>
                  <a:srgbClr val="333333"/>
                </a:solidFill>
              </a:rPr>
              <a:t>https://aws.amazon.com/ko/about-aws/whats-new/2021/05/amazon-vpc-announces-pricing-change-for-vpc-peering/</a:t>
            </a:r>
            <a:endParaRPr sz="1050">
              <a:solidFill>
                <a:srgbClr val="333333"/>
              </a:solidFill>
            </a:endParaRPr>
          </a:p>
        </p:txBody>
      </p:sp>
      <p:sp>
        <p:nvSpPr>
          <p:cNvPr id="1063" name="Google Shape;1063;g287f4857815_3_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862cd4f4d1_0_4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2862cd4f4d1_0_4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076" name="Google Shape;1076;g2862cd4f4d1_0_48: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862df91008_0_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086" name="Google Shape;1086;g2862df91008_0_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87f8353e3b_2_18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100" name="Google Shape;1100;g287f8353e3b_2_18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87f4857815_6_1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6" name="Google Shape;126;g287f4857815_6_1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87f8353e3b_2_22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112" name="Google Shape;1112;g287f8353e3b_2_22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87f4857815_12_1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https://medium.com/awesome-cloud/aws-difference-between-application-load-balancer-and-network-load-balancer-cb8b6cd296a4</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1124" name="Google Shape;1124;g287f4857815_12_1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87f4857815_12_2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https://medium.com/awesome-cloud/aws-difference-between-application-load-balancer-and-network-load-balancer-cb8b6cd296a4</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1138" name="Google Shape;1138;g287f4857815_12_2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87f8353e3b_2_19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https://medium.com/awesome-cloud/aws-difference-between-application-load-balancer-and-network-load-balancer-cb8b6cd296a4</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1152" name="Google Shape;1152;g287f8353e3b_2_19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87f4857815_12_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https://medium.com/awesome-cloud/aws-difference-between-application-load-balancer-and-network-load-balancer-cb8b6cd296a4</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1165" name="Google Shape;1165;g287f4857815_12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87f4857815_12_10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r>
              <a:rPr lang="en-US"/>
              <a:t>참고 링크 : </a:t>
            </a:r>
            <a:r>
              <a:rPr lang="en-US" u="sng">
                <a:solidFill>
                  <a:schemeClr val="hlink"/>
                </a:solidFill>
                <a:hlinkClick r:id="rId3"/>
              </a:rPr>
              <a:t>https://medium.com/awesome-cloud/aws-difference-between-application-load-balancer-and-network-load-balancer-cb8b6cd296a4</a:t>
            </a:r>
            <a:endParaRPr/>
          </a:p>
          <a:p>
            <a:pPr marL="0" lvl="0" indent="0" algn="l" rtl="0">
              <a:lnSpc>
                <a:spcPct val="100000"/>
              </a:lnSpc>
              <a:spcBef>
                <a:spcPts val="0"/>
              </a:spcBef>
              <a:spcAft>
                <a:spcPts val="0"/>
              </a:spcAft>
              <a:buClr>
                <a:schemeClr val="dk1"/>
              </a:buClr>
              <a:buSzPts val="1400"/>
              <a:buFont typeface="Malgun Gothic"/>
              <a:buNone/>
            </a:pPr>
            <a:endParaRPr/>
          </a:p>
        </p:txBody>
      </p:sp>
      <p:sp>
        <p:nvSpPr>
          <p:cNvPr id="1178" name="Google Shape;1178;g287f4857815_12_10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862cd4f4d1_0_5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2862cd4f4d1_0_5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192" name="Google Shape;1192;g2862cd4f4d1_0_58: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862df91008_0_1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02" name="Google Shape;1202;g2862df91008_0_1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87f4857815_6_2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16" name="Google Shape;1216;g287f4857815_6_2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87f8353e3b_2_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28" name="Google Shape;1228;g287f8353e3b_2_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862cd4f4d1_0_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2862cd4f4d1_0_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39" name="Google Shape;139;g2862cd4f4d1_0_1: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87f8353e3b_2_2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43" name="Google Shape;1243;g287f8353e3b_2_2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862cd4f4d1_0_6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6" name="Google Shape;1256;g2862cd4f4d1_0_6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257" name="Google Shape;1257;g2862cd4f4d1_0_69: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862df91008_0_2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67" name="Google Shape;1267;g2862df91008_0_2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87f4857815_10_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281" name="Google Shape;1281;g287f4857815_1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862cd4f4d1_0_7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3" name="Google Shape;1293;g2862cd4f4d1_0_7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294" name="Google Shape;1294;g2862cd4f4d1_0_79: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862df91008_0_3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04" name="Google Shape;1304;g2862df91008_0_3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87f4857815_10_1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18" name="Google Shape;1318;g287f4857815_10_1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87f8353e3b_0_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30" name="Google Shape;1330;g287f8353e3b_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87a5c3410f_0_107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42" name="Google Shape;1342;g287a5c3410f_0_107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2862cd4f4d1_0_9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3" name="Google Shape;1353;g2862cd4f4d1_0_9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354" name="Google Shape;1354;g2862cd4f4d1_0_90: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62cd4f4d1_0_21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49" name="Google Shape;149;g2862cd4f4d1_0_21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862df91008_0_4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63" name="Google Shape;1363;g2862df91008_0_4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287f4857815_10_2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77" name="Google Shape;1377;g287f4857815_10_2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87a5c3410f_0_110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389" name="Google Shape;1389;g287a5c3410f_0_110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862cd4f4d1_0_10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2862cd4f4d1_0_10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402" name="Google Shape;1402;g2862cd4f4d1_0_101: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862df91008_0_5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412" name="Google Shape;1412;g2862df91008_0_5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862cd4f4d1_0_11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2862cd4f4d1_0_11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438" name="Google Shape;1438;g2862cd4f4d1_0_113: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2862df91008_0_6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448" name="Google Shape;1448;g2862df91008_0_6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862cd4f4d1_0_12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3" name="Google Shape;1473;g2862cd4f4d1_0_12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474" name="Google Shape;1474;g2862cd4f4d1_0_124: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862df91008_0_7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484" name="Google Shape;1484;g2862df91008_0_7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87a5c3410f_0_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498" name="Google Shape;1498;g287a5c3410f_0_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87f3a539b6_0_1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3" name="Google Shape;163;g287f3a539b6_0_1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87f4857815_10_6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10" name="Google Shape;1510;g287f4857815_10_6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2862cd4f4d1_0_13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2" name="Google Shape;1522;g2862cd4f4d1_0_13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523" name="Google Shape;1523;g2862cd4f4d1_0_135: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862df91008_0_8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33" name="Google Shape;1533;g2862df91008_0_8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287f4857815_10_7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47" name="Google Shape;1547;g287f4857815_10_7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862cd4f4d1_0_14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9" name="Google Shape;1559;g2862cd4f4d1_0_14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560" name="Google Shape;1560;g2862cd4f4d1_0_147: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862df91008_0_9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70" name="Google Shape;1570;g2862df91008_0_9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287f4857815_10_13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84" name="Google Shape;1584;g287f4857815_10_13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87a5c3410f_0_97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596" name="Google Shape;1596;g287a5c3410f_0_97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87a5c3410f_0_98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09" name="Google Shape;1609;g287a5c3410f_0_98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287a5c3410f_0_103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22" name="Google Shape;1622;g287a5c3410f_0_103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703637939_0_49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8" name="Google Shape;188;g28703637939_0_49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87a5c3410f_0_99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36" name="Google Shape;1636;g287a5c3410f_0_99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287a5c3410f_0_105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48" name="Google Shape;1648;g287a5c3410f_0_105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287a5c3410f_0_82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661" name="Google Shape;1661;g287a5c3410f_0_82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862cd4f4d1_0_15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2862cd4f4d1_0_15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1731" name="Google Shape;1731;g2862cd4f4d1_0_157: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2862df91008_0_9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741" name="Google Shape;1741;g2862df91008_0_9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287f4857815_10_91: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755" name="Google Shape;1755;g287f4857815_10_9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87a5c3410f_0_1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767" name="Google Shape;1767;g287a5c3410f_0_1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87a5c3410f_0_2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779" name="Google Shape;1779;g287a5c3410f_0_2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87a5c3410f_0_416: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16" name="Google Shape;1816;g287a5c3410f_0_41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87a5c3410f_0_7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28" name="Google Shape;1828;g287a5c3410f_0_7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8703637939_0_55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24" name="Google Shape;224;g28703637939_0_55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a5c3410f_0_11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42" name="Google Shape;1842;g287a5c3410f_0_11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287a5c3410f_0_137: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65" name="Google Shape;1865;g287a5c3410f_0_13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87a5c3410f_0_180: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898" name="Google Shape;1898;g287a5c3410f_0_18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287a5c3410f_0_242: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931" name="Google Shape;1931;g287a5c3410f_0_24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287a5c3410f_0_275: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961" name="Google Shape;1961;g287a5c3410f_0_27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87a5c3410f_0_309: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1991" name="Google Shape;1991;g287a5c3410f_0_30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2862cd4f4d1_0_16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8" name="Google Shape;2018;g2862cd4f4d1_0_16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2019" name="Google Shape;2019;g2862cd4f4d1_0_168:notes"/>
          <p:cNvSpPr txBox="1">
            <a:spLocks noGrp="1"/>
          </p:cNvSpPr>
          <p:nvPr>
            <p:ph type="sldNum" idx="12"/>
          </p:nvPr>
        </p:nvSpPr>
        <p:spPr>
          <a:xfrm>
            <a:off x="3850643" y="9428800"/>
            <a:ext cx="2945400" cy="497700"/>
          </a:xfrm>
          <a:prstGeom prst="rect">
            <a:avLst/>
          </a:prstGeom>
          <a:noFill/>
          <a:ln>
            <a:noFill/>
          </a:ln>
        </p:spPr>
        <p:txBody>
          <a:bodyPr spcFirstLastPara="1" wrap="square" lIns="91300" tIns="45650" rIns="91300" bIns="45650"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862df91008_0_108: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029" name="Google Shape;2029;g2862df91008_0_10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87f4857815_10_104: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Clr>
                <a:schemeClr val="dk1"/>
              </a:buClr>
              <a:buSzPts val="1400"/>
              <a:buFont typeface="Malgun Gothic"/>
              <a:buNone/>
            </a:pPr>
            <a:endParaRPr/>
          </a:p>
        </p:txBody>
      </p:sp>
      <p:sp>
        <p:nvSpPr>
          <p:cNvPr id="2043" name="Google Shape;2043;g287f4857815_10_10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287a5c3410f_0_493:notes"/>
          <p:cNvSpPr txBox="1">
            <a:spLocks noGrp="1"/>
          </p:cNvSpPr>
          <p:nvPr>
            <p:ph type="body" idx="1"/>
          </p:nvPr>
        </p:nvSpPr>
        <p:spPr>
          <a:xfrm>
            <a:off x="680085" y="4777027"/>
            <a:ext cx="5437500" cy="3908100"/>
          </a:xfrm>
          <a:prstGeom prst="rect">
            <a:avLst/>
          </a:prstGeom>
          <a:noFill/>
          <a:ln>
            <a:noFill/>
          </a:ln>
        </p:spPr>
        <p:txBody>
          <a:bodyPr spcFirstLastPara="1" wrap="square" lIns="91300" tIns="45650" rIns="91300" bIns="45650" anchor="t" anchorCtr="0">
            <a:noAutofit/>
          </a:bodyPr>
          <a:lstStyle/>
          <a:p>
            <a:pPr marL="0" lvl="0" indent="0" algn="l" rtl="0">
              <a:spcBef>
                <a:spcPts val="0"/>
              </a:spcBef>
              <a:spcAft>
                <a:spcPts val="0"/>
              </a:spcAft>
              <a:buClr>
                <a:schemeClr val="dk1"/>
              </a:buClr>
              <a:buFont typeface="Arial"/>
              <a:buNone/>
            </a:pPr>
            <a:r>
              <a:rPr lang="en-US">
                <a:latin typeface="Arial"/>
                <a:ea typeface="Arial"/>
                <a:cs typeface="Arial"/>
                <a:sym typeface="Arial"/>
              </a:rPr>
              <a:t>Complexity - when AWS built these DP services, they used the same underlying microservices, but the management was all one-off.  Customers solve this via pro-serve, their own scripting, or consulting services. Add in the many brains and hands needed to manage all that, and complexity increases steadily.</a:t>
            </a:r>
            <a:endParaRPr>
              <a:latin typeface="Arial"/>
              <a:ea typeface="Arial"/>
              <a:cs typeface="Arial"/>
              <a:sym typeface="Arial"/>
            </a:endParaRPr>
          </a:p>
          <a:p>
            <a:pPr marL="0" lvl="0" indent="0" algn="l" rtl="0">
              <a:spcBef>
                <a:spcPts val="300"/>
              </a:spcBef>
              <a:spcAft>
                <a:spcPts val="0"/>
              </a:spcAft>
              <a:buClr>
                <a:schemeClr val="dk1"/>
              </a:buClr>
              <a:buFont typeface="Arial"/>
              <a:buNone/>
            </a:pPr>
            <a:endParaRPr>
              <a:latin typeface="Arial"/>
              <a:ea typeface="Arial"/>
              <a:cs typeface="Arial"/>
              <a:sym typeface="Arial"/>
            </a:endParaRPr>
          </a:p>
          <a:p>
            <a:pPr marL="0" lvl="0" indent="0" algn="l" rtl="0">
              <a:spcBef>
                <a:spcPts val="300"/>
              </a:spcBef>
              <a:spcAft>
                <a:spcPts val="0"/>
              </a:spcAft>
              <a:buClr>
                <a:schemeClr val="dk1"/>
              </a:buClr>
              <a:buFont typeface="Arial"/>
              <a:buNone/>
            </a:pPr>
            <a:r>
              <a:rPr lang="en-US">
                <a:latin typeface="Arial"/>
                <a:ea typeface="Arial"/>
                <a:cs typeface="Arial"/>
                <a:sym typeface="Arial"/>
              </a:rPr>
              <a:t>Compliance - Most of our customers use more than one service. If they are using EFS, chances are they are using EBS too, or RDS or Aurora.  Every organization has an eye toward compliance, and with the rapid adoption of different services, your overall backup plans, and compliance, can get difficult to manage if you’re not careful.</a:t>
            </a:r>
            <a:endParaRPr>
              <a:latin typeface="Arial"/>
              <a:ea typeface="Arial"/>
              <a:cs typeface="Arial"/>
              <a:sym typeface="Arial"/>
            </a:endParaRPr>
          </a:p>
          <a:p>
            <a:pPr marL="0" lvl="0" indent="0" algn="l" rtl="0">
              <a:spcBef>
                <a:spcPts val="300"/>
              </a:spcBef>
              <a:spcAft>
                <a:spcPts val="0"/>
              </a:spcAft>
              <a:buClr>
                <a:schemeClr val="dk1"/>
              </a:buClr>
              <a:buFont typeface="Arial"/>
              <a:buNone/>
            </a:pPr>
            <a:endParaRPr>
              <a:latin typeface="Arial"/>
              <a:ea typeface="Arial"/>
              <a:cs typeface="Arial"/>
              <a:sym typeface="Arial"/>
            </a:endParaRPr>
          </a:p>
          <a:p>
            <a:pPr marL="0" lvl="0" indent="0" algn="l" rtl="0">
              <a:spcBef>
                <a:spcPts val="300"/>
              </a:spcBef>
              <a:spcAft>
                <a:spcPts val="0"/>
              </a:spcAft>
              <a:buClr>
                <a:schemeClr val="dk1"/>
              </a:buClr>
              <a:buSzPts val="1200"/>
              <a:buFont typeface="Arial"/>
              <a:buNone/>
            </a:pPr>
            <a:r>
              <a:rPr lang="en-US">
                <a:latin typeface="Arial"/>
                <a:ea typeface="Arial"/>
                <a:cs typeface="Arial"/>
                <a:sym typeface="Arial"/>
              </a:rPr>
              <a:t>Cost - The problem and challenge that resulted from all this fast growth in the AWS cloud is where some of our customers needed to contract a lot of professional services, and keep a close eye on managing things to make sure they remain in compliance with regulators, and on-plan with their DR operations.  Trying to maintain consistent policies and everything is where we saw a lot of demand start to occur. They didn’t have a lot of options, lots of scripting, manual operations, a lot of inefficiency that could be automated and fully managed – which is where AWS Backup comes in.</a:t>
            </a:r>
            <a:endParaRPr/>
          </a:p>
        </p:txBody>
      </p:sp>
      <p:sp>
        <p:nvSpPr>
          <p:cNvPr id="2055" name="Google Shape;2055;g287a5c3410f_0_49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sldNum" idx="12"/>
          </p:nvPr>
        </p:nvSpPr>
        <p:spPr>
          <a:xfrm>
            <a:off x="340763" y="631908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rgbClr val="888888"/>
                </a:solidFill>
                <a:latin typeface="Malgun Gothic"/>
                <a:ea typeface="Malgun Gothic"/>
                <a:cs typeface="Malgun Gothic"/>
                <a:sym typeface="Malgun Gothic"/>
              </a:defRPr>
            </a:lvl1pPr>
            <a:lvl2pPr marL="0" lvl="1" indent="0" algn="l">
              <a:spcBef>
                <a:spcPts val="0"/>
              </a:spcBef>
              <a:buNone/>
              <a:defRPr sz="1200" b="0" i="0" u="none" strike="noStrike" cap="none">
                <a:solidFill>
                  <a:srgbClr val="888888"/>
                </a:solidFill>
                <a:latin typeface="Malgun Gothic"/>
                <a:ea typeface="Malgun Gothic"/>
                <a:cs typeface="Malgun Gothic"/>
                <a:sym typeface="Malgun Gothic"/>
              </a:defRPr>
            </a:lvl2pPr>
            <a:lvl3pPr marL="0" lvl="2" indent="0" algn="l">
              <a:spcBef>
                <a:spcPts val="0"/>
              </a:spcBef>
              <a:buNone/>
              <a:defRPr sz="1200" b="0" i="0" u="none" strike="noStrike" cap="none">
                <a:solidFill>
                  <a:srgbClr val="888888"/>
                </a:solidFill>
                <a:latin typeface="Malgun Gothic"/>
                <a:ea typeface="Malgun Gothic"/>
                <a:cs typeface="Malgun Gothic"/>
                <a:sym typeface="Malgun Gothic"/>
              </a:defRPr>
            </a:lvl3pPr>
            <a:lvl4pPr marL="0" lvl="3" indent="0" algn="l">
              <a:spcBef>
                <a:spcPts val="0"/>
              </a:spcBef>
              <a:buNone/>
              <a:defRPr sz="1200" b="0" i="0" u="none" strike="noStrike" cap="none">
                <a:solidFill>
                  <a:srgbClr val="888888"/>
                </a:solidFill>
                <a:latin typeface="Malgun Gothic"/>
                <a:ea typeface="Malgun Gothic"/>
                <a:cs typeface="Malgun Gothic"/>
                <a:sym typeface="Malgun Gothic"/>
              </a:defRPr>
            </a:lvl4pPr>
            <a:lvl5pPr marL="0" lvl="4" indent="0" algn="l">
              <a:spcBef>
                <a:spcPts val="0"/>
              </a:spcBef>
              <a:buNone/>
              <a:defRPr sz="1200" b="0" i="0" u="none" strike="noStrike" cap="none">
                <a:solidFill>
                  <a:srgbClr val="888888"/>
                </a:solidFill>
                <a:latin typeface="Malgun Gothic"/>
                <a:ea typeface="Malgun Gothic"/>
                <a:cs typeface="Malgun Gothic"/>
                <a:sym typeface="Malgun Gothic"/>
              </a:defRPr>
            </a:lvl5pPr>
            <a:lvl6pPr marL="0" lvl="5" indent="0" algn="l">
              <a:spcBef>
                <a:spcPts val="0"/>
              </a:spcBef>
              <a:buNone/>
              <a:defRPr sz="1200" b="0" i="0" u="none" strike="noStrike" cap="none">
                <a:solidFill>
                  <a:srgbClr val="888888"/>
                </a:solidFill>
                <a:latin typeface="Malgun Gothic"/>
                <a:ea typeface="Malgun Gothic"/>
                <a:cs typeface="Malgun Gothic"/>
                <a:sym typeface="Malgun Gothic"/>
              </a:defRPr>
            </a:lvl6pPr>
            <a:lvl7pPr marL="0" lvl="6" indent="0" algn="l">
              <a:spcBef>
                <a:spcPts val="0"/>
              </a:spcBef>
              <a:buNone/>
              <a:defRPr sz="1200" b="0" i="0" u="none" strike="noStrike" cap="none">
                <a:solidFill>
                  <a:srgbClr val="888888"/>
                </a:solidFill>
                <a:latin typeface="Malgun Gothic"/>
                <a:ea typeface="Malgun Gothic"/>
                <a:cs typeface="Malgun Gothic"/>
                <a:sym typeface="Malgun Gothic"/>
              </a:defRPr>
            </a:lvl7pPr>
            <a:lvl8pPr marL="0" lvl="7" indent="0" algn="l">
              <a:spcBef>
                <a:spcPts val="0"/>
              </a:spcBef>
              <a:buNone/>
              <a:defRPr sz="1200" b="0" i="0" u="none" strike="noStrike" cap="none">
                <a:solidFill>
                  <a:srgbClr val="888888"/>
                </a:solidFill>
                <a:latin typeface="Malgun Gothic"/>
                <a:ea typeface="Malgun Gothic"/>
                <a:cs typeface="Malgun Gothic"/>
                <a:sym typeface="Malgun Gothic"/>
              </a:defRPr>
            </a:lvl8pPr>
            <a:lvl9pPr marL="0" lvl="8" indent="0" algn="l">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1"/>
          <p:cNvSpPr>
            <a:spLocks noGrp="1"/>
          </p:cNvSpPr>
          <p:nvPr>
            <p:ph type="pic" idx="2"/>
          </p:nvPr>
        </p:nvSpPr>
        <p:spPr>
          <a:xfrm>
            <a:off x="5183188" y="987425"/>
            <a:ext cx="6172200" cy="4873625"/>
          </a:xfrm>
          <a:prstGeom prst="rect">
            <a:avLst/>
          </a:prstGeom>
          <a:noFill/>
          <a:ln>
            <a:noFill/>
          </a:ln>
        </p:spPr>
      </p:sp>
      <p:sp>
        <p:nvSpPr>
          <p:cNvPr id="67" name="Google Shape;67;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11"/>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2"/>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3"/>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본문2.재해복구전략수립">
  <p:cSld name="본문2.재해복구전략수립">
    <p:spTree>
      <p:nvGrpSpPr>
        <p:cNvPr id="1"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l="9736" r="9728"/>
          <a:stretch/>
        </p:blipFill>
        <p:spPr>
          <a:xfrm>
            <a:off x="0" y="0"/>
            <a:ext cx="12192000" cy="6858001"/>
          </a:xfrm>
          <a:prstGeom prst="rect">
            <a:avLst/>
          </a:prstGeom>
          <a:noFill/>
          <a:ln>
            <a:noFill/>
          </a:ln>
        </p:spPr>
      </p:pic>
      <p:sp>
        <p:nvSpPr>
          <p:cNvPr id="85" name="Google Shape;85;p14"/>
          <p:cNvSpPr txBox="1">
            <a:spLocks noGrp="1"/>
          </p:cNvSpPr>
          <p:nvPr>
            <p:ph type="sldNum" idx="12"/>
          </p:nvPr>
        </p:nvSpPr>
        <p:spPr>
          <a:xfrm>
            <a:off x="4724400" y="6470724"/>
            <a:ext cx="2743200" cy="3651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Clr>
                <a:srgbClr val="888888"/>
              </a:buClr>
              <a:buSzPts val="900"/>
              <a:buFont typeface="Noto Sans"/>
              <a:buNone/>
              <a:defRPr/>
            </a:lvl1pPr>
            <a:lvl2pPr marL="0" marR="0" lvl="1" indent="0" algn="ctr" rtl="0">
              <a:spcBef>
                <a:spcPts val="0"/>
              </a:spcBef>
              <a:buClr>
                <a:srgbClr val="888888"/>
              </a:buClr>
              <a:buSzPts val="900"/>
              <a:buFont typeface="Noto Sans"/>
              <a:buNone/>
              <a:defRPr/>
            </a:lvl2pPr>
            <a:lvl3pPr marL="0" marR="0" lvl="2" indent="0" algn="ctr" rtl="0">
              <a:spcBef>
                <a:spcPts val="0"/>
              </a:spcBef>
              <a:buClr>
                <a:srgbClr val="888888"/>
              </a:buClr>
              <a:buSzPts val="900"/>
              <a:buFont typeface="Noto Sans"/>
              <a:buNone/>
              <a:defRPr/>
            </a:lvl3pPr>
            <a:lvl4pPr marL="0" marR="0" lvl="3" indent="0" algn="ctr" rtl="0">
              <a:spcBef>
                <a:spcPts val="0"/>
              </a:spcBef>
              <a:buClr>
                <a:srgbClr val="888888"/>
              </a:buClr>
              <a:buSzPts val="900"/>
              <a:buFont typeface="Noto Sans"/>
              <a:buNone/>
              <a:defRPr/>
            </a:lvl4pPr>
            <a:lvl5pPr marL="0" marR="0" lvl="4" indent="0" algn="ctr" rtl="0">
              <a:spcBef>
                <a:spcPts val="0"/>
              </a:spcBef>
              <a:buClr>
                <a:srgbClr val="888888"/>
              </a:buClr>
              <a:buSzPts val="900"/>
              <a:buFont typeface="Noto Sans"/>
              <a:buNone/>
              <a:defRPr/>
            </a:lvl5pPr>
            <a:lvl6pPr marL="0" marR="0" lvl="5" indent="0" algn="ctr" rtl="0">
              <a:spcBef>
                <a:spcPts val="0"/>
              </a:spcBef>
              <a:buClr>
                <a:srgbClr val="888888"/>
              </a:buClr>
              <a:buSzPts val="900"/>
              <a:buFont typeface="Noto Sans"/>
              <a:buNone/>
              <a:defRPr/>
            </a:lvl6pPr>
            <a:lvl7pPr marL="0" marR="0" lvl="6" indent="0" algn="ctr" rtl="0">
              <a:spcBef>
                <a:spcPts val="0"/>
              </a:spcBef>
              <a:buClr>
                <a:srgbClr val="888888"/>
              </a:buClr>
              <a:buSzPts val="900"/>
              <a:buFont typeface="Noto Sans"/>
              <a:buNone/>
              <a:defRPr/>
            </a:lvl7pPr>
            <a:lvl8pPr marL="0" marR="0" lvl="7" indent="0" algn="ctr" rtl="0">
              <a:spcBef>
                <a:spcPts val="0"/>
              </a:spcBef>
              <a:buClr>
                <a:srgbClr val="888888"/>
              </a:buClr>
              <a:buSzPts val="900"/>
              <a:buFont typeface="Noto Sans"/>
              <a:buNone/>
              <a:defRPr/>
            </a:lvl8pPr>
            <a:lvl9pPr marL="0" marR="0" lvl="8" indent="0" algn="ctr" rtl="0">
              <a:spcBef>
                <a:spcPts val="0"/>
              </a:spcBef>
              <a:buClr>
                <a:srgbClr val="888888"/>
              </a:buClr>
              <a:buSzPts val="900"/>
              <a:buFont typeface="Noto Sans"/>
              <a:buNone/>
              <a:defRPr/>
            </a:lvl9pPr>
          </a:lstStyle>
          <a:p>
            <a:pPr marL="0" lvl="0" indent="0" algn="ctr" rtl="0">
              <a:spcBef>
                <a:spcPts val="0"/>
              </a:spcBef>
              <a:spcAft>
                <a:spcPts val="0"/>
              </a:spcAft>
              <a:buNone/>
            </a:pPr>
            <a:fld id="{00000000-1234-1234-1234-123412341234}" type="slidenum">
              <a:rPr lang="en-US"/>
              <a:t>‹#›</a:t>
            </a:fld>
            <a:endParaRPr/>
          </a:p>
        </p:txBody>
      </p:sp>
      <p:sp>
        <p:nvSpPr>
          <p:cNvPr id="88" name="Google Shape;88;p14"/>
          <p:cNvSpPr txBox="1">
            <a:spLocks noGrp="1"/>
          </p:cNvSpPr>
          <p:nvPr>
            <p:ph type="title"/>
          </p:nvPr>
        </p:nvSpPr>
        <p:spPr>
          <a:xfrm>
            <a:off x="668338" y="925775"/>
            <a:ext cx="10515600" cy="342600"/>
          </a:xfrm>
          <a:prstGeom prst="rect">
            <a:avLst/>
          </a:prstGeom>
          <a:noFill/>
          <a:ln>
            <a:noFill/>
          </a:ln>
        </p:spPr>
        <p:txBody>
          <a:bodyPr spcFirstLastPara="1" wrap="square" lIns="90000" tIns="0" rIns="91425" bIns="45700" anchor="ctr" anchorCtr="0">
            <a:spAutoFit/>
          </a:bodyPr>
          <a:lstStyle>
            <a:lvl1pPr lvl="0" algn="l" rtl="0">
              <a:lnSpc>
                <a:spcPct val="90000"/>
              </a:lnSpc>
              <a:spcBef>
                <a:spcPts val="0"/>
              </a:spcBef>
              <a:spcAft>
                <a:spcPts val="0"/>
              </a:spcAft>
              <a:buSzPts val="3575"/>
              <a:buNone/>
              <a:defRPr sz="1400" b="1">
                <a:solidFill>
                  <a:srgbClr val="A5A5A5"/>
                </a:solidFill>
                <a:latin typeface="Noto Sans"/>
                <a:ea typeface="Noto Sans"/>
                <a:cs typeface="Noto Sans"/>
                <a:sym typeface="Noto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9" name="Google Shape;89;p14"/>
          <p:cNvSpPr txBox="1">
            <a:spLocks noGrp="1"/>
          </p:cNvSpPr>
          <p:nvPr>
            <p:ph type="body" idx="1"/>
          </p:nvPr>
        </p:nvSpPr>
        <p:spPr>
          <a:xfrm>
            <a:off x="668338" y="368300"/>
            <a:ext cx="8576700" cy="536400"/>
          </a:xfrm>
          <a:prstGeom prst="rect">
            <a:avLst/>
          </a:prstGeom>
          <a:noFill/>
          <a:ln>
            <a:noFill/>
          </a:ln>
        </p:spPr>
        <p:txBody>
          <a:bodyPr spcFirstLastPara="1" wrap="square" lIns="91425" tIns="45700" rIns="91425" bIns="0" anchor="t" anchorCtr="0">
            <a:spAutoFit/>
          </a:bodyPr>
          <a:lstStyle>
            <a:lvl1pPr marL="457200" lvl="0" indent="-228600" algn="l" rtl="0">
              <a:lnSpc>
                <a:spcPct val="90000"/>
              </a:lnSpc>
              <a:spcBef>
                <a:spcPts val="813"/>
              </a:spcBef>
              <a:spcAft>
                <a:spcPts val="0"/>
              </a:spcAft>
              <a:buSzPts val="2275"/>
              <a:buFont typeface="Noto Sans"/>
              <a:buNone/>
              <a:defRPr sz="2800" b="1">
                <a:solidFill>
                  <a:schemeClr val="lt1"/>
                </a:solidFill>
                <a:latin typeface="Noto Sans"/>
                <a:ea typeface="Noto Sans"/>
                <a:cs typeface="Noto Sans"/>
                <a:sym typeface="Noto Sans"/>
              </a:defRPr>
            </a:lvl1pPr>
            <a:lvl2pPr marL="914400" lvl="1" indent="-352425" algn="l" rtl="0">
              <a:lnSpc>
                <a:spcPct val="90000"/>
              </a:lnSpc>
              <a:spcBef>
                <a:spcPts val="406"/>
              </a:spcBef>
              <a:spcAft>
                <a:spcPts val="0"/>
              </a:spcAft>
              <a:buSzPts val="1950"/>
              <a:buChar char="•"/>
              <a:defRPr/>
            </a:lvl2pPr>
            <a:lvl3pPr marL="1371600" lvl="2" indent="-331787" algn="l" rtl="0">
              <a:lnSpc>
                <a:spcPct val="90000"/>
              </a:lnSpc>
              <a:spcBef>
                <a:spcPts val="406"/>
              </a:spcBef>
              <a:spcAft>
                <a:spcPts val="0"/>
              </a:spcAft>
              <a:buSzPts val="1625"/>
              <a:buChar char="•"/>
              <a:defRPr/>
            </a:lvl3pPr>
            <a:lvl4pPr marL="1828800" lvl="3" indent="-321500" algn="l" rtl="0">
              <a:lnSpc>
                <a:spcPct val="90000"/>
              </a:lnSpc>
              <a:spcBef>
                <a:spcPts val="406"/>
              </a:spcBef>
              <a:spcAft>
                <a:spcPts val="0"/>
              </a:spcAft>
              <a:buSzPts val="1463"/>
              <a:buChar char="•"/>
              <a:defRPr/>
            </a:lvl4pPr>
            <a:lvl5pPr marL="2286000" lvl="4" indent="-321500" algn="l" rtl="0">
              <a:lnSpc>
                <a:spcPct val="90000"/>
              </a:lnSpc>
              <a:spcBef>
                <a:spcPts val="406"/>
              </a:spcBef>
              <a:spcAft>
                <a:spcPts val="0"/>
              </a:spcAft>
              <a:buSzPts val="1463"/>
              <a:buChar char="•"/>
              <a:defRPr/>
            </a:lvl5pPr>
            <a:lvl6pPr marL="2743200" lvl="5" indent="-321500" algn="l" rtl="0">
              <a:lnSpc>
                <a:spcPct val="90000"/>
              </a:lnSpc>
              <a:spcBef>
                <a:spcPts val="406"/>
              </a:spcBef>
              <a:spcAft>
                <a:spcPts val="0"/>
              </a:spcAft>
              <a:buSzPts val="1463"/>
              <a:buChar char="•"/>
              <a:defRPr/>
            </a:lvl6pPr>
            <a:lvl7pPr marL="3200400" lvl="6" indent="-321500" algn="l" rtl="0">
              <a:lnSpc>
                <a:spcPct val="90000"/>
              </a:lnSpc>
              <a:spcBef>
                <a:spcPts val="406"/>
              </a:spcBef>
              <a:spcAft>
                <a:spcPts val="0"/>
              </a:spcAft>
              <a:buSzPts val="1463"/>
              <a:buChar char="•"/>
              <a:defRPr/>
            </a:lvl7pPr>
            <a:lvl8pPr marL="3657600" lvl="7" indent="-321500" algn="l" rtl="0">
              <a:lnSpc>
                <a:spcPct val="90000"/>
              </a:lnSpc>
              <a:spcBef>
                <a:spcPts val="406"/>
              </a:spcBef>
              <a:spcAft>
                <a:spcPts val="0"/>
              </a:spcAft>
              <a:buSzPts val="1463"/>
              <a:buChar char="•"/>
              <a:defRPr/>
            </a:lvl8pPr>
            <a:lvl9pPr marL="4114800" lvl="8" indent="-321500" algn="l" rtl="0">
              <a:lnSpc>
                <a:spcPct val="90000"/>
              </a:lnSpc>
              <a:spcBef>
                <a:spcPts val="406"/>
              </a:spcBef>
              <a:spcAft>
                <a:spcPts val="0"/>
              </a:spcAft>
              <a:buSzPts val="1463"/>
              <a:buChar char="•"/>
              <a:defRPr/>
            </a:lvl9pPr>
          </a:lstStyle>
          <a:p>
            <a:endParaRPr/>
          </a:p>
        </p:txBody>
      </p:sp>
      <p:sp>
        <p:nvSpPr>
          <p:cNvPr id="90" name="Google Shape;90;p14"/>
          <p:cNvSpPr/>
          <p:nvPr/>
        </p:nvSpPr>
        <p:spPr>
          <a:xfrm>
            <a:off x="13584325" y="2429933"/>
            <a:ext cx="999000" cy="999000"/>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Noto Sans"/>
              <a:buNone/>
            </a:pPr>
            <a:r>
              <a:rPr lang="en-US" sz="1400" b="0" i="0" u="none" strike="noStrike" cap="none">
                <a:solidFill>
                  <a:schemeClr val="dk1"/>
                </a:solidFill>
                <a:latin typeface="Noto Sans"/>
                <a:ea typeface="Noto Sans"/>
                <a:cs typeface="Noto Sans"/>
                <a:sym typeface="Noto Sans"/>
              </a:rPr>
              <a:t>텍스트 강조</a:t>
            </a:r>
            <a:endParaRPr sz="1400" b="0" i="0" u="none" strike="noStrike" cap="none">
              <a:solidFill>
                <a:schemeClr val="dk1"/>
              </a:solidFill>
              <a:latin typeface="Noto Sans"/>
              <a:ea typeface="Noto Sans"/>
              <a:cs typeface="Noto Sans"/>
              <a:sym typeface="Noto Sans"/>
            </a:endParaRPr>
          </a:p>
        </p:txBody>
      </p:sp>
      <p:sp>
        <p:nvSpPr>
          <p:cNvPr id="91" name="Google Shape;91;p14"/>
          <p:cNvSpPr/>
          <p:nvPr/>
        </p:nvSpPr>
        <p:spPr>
          <a:xfrm>
            <a:off x="9010462" y="369437"/>
            <a:ext cx="2497800" cy="3138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2275"/>
              <a:buFont typeface="Noto Sans"/>
              <a:buNone/>
            </a:pPr>
            <a:r>
              <a:rPr lang="en-US" sz="1600" b="1" i="0" u="none" strike="noStrike" cap="none">
                <a:solidFill>
                  <a:srgbClr val="F2F2F2"/>
                </a:solidFill>
                <a:latin typeface="Noto Sans"/>
                <a:ea typeface="Noto Sans"/>
                <a:cs typeface="Noto Sans"/>
                <a:sym typeface="Noto Sans"/>
              </a:rPr>
              <a:t>2. DR(재해복구) Offering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4"/>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5"/>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311426" y="631190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8"/>
                </a:solidFill>
                <a:latin typeface="Malgun Gothic"/>
                <a:ea typeface="Malgun Gothic"/>
                <a:cs typeface="Malgun Gothic"/>
                <a:sym typeface="Malgun Gothic"/>
              </a:defRPr>
            </a:lvl1pPr>
            <a:lvl2pPr marL="0" lvl="1" indent="0" algn="l">
              <a:spcBef>
                <a:spcPts val="0"/>
              </a:spcBef>
              <a:buNone/>
              <a:defRPr sz="1000">
                <a:solidFill>
                  <a:srgbClr val="888888"/>
                </a:solidFill>
                <a:latin typeface="Malgun Gothic"/>
                <a:ea typeface="Malgun Gothic"/>
                <a:cs typeface="Malgun Gothic"/>
                <a:sym typeface="Malgun Gothic"/>
              </a:defRPr>
            </a:lvl2pPr>
            <a:lvl3pPr marL="0" lvl="2" indent="0" algn="l">
              <a:spcBef>
                <a:spcPts val="0"/>
              </a:spcBef>
              <a:buNone/>
              <a:defRPr sz="1000">
                <a:solidFill>
                  <a:srgbClr val="888888"/>
                </a:solidFill>
                <a:latin typeface="Malgun Gothic"/>
                <a:ea typeface="Malgun Gothic"/>
                <a:cs typeface="Malgun Gothic"/>
                <a:sym typeface="Malgun Gothic"/>
              </a:defRPr>
            </a:lvl3pPr>
            <a:lvl4pPr marL="0" lvl="3" indent="0" algn="l">
              <a:spcBef>
                <a:spcPts val="0"/>
              </a:spcBef>
              <a:buNone/>
              <a:defRPr sz="1000">
                <a:solidFill>
                  <a:srgbClr val="888888"/>
                </a:solidFill>
                <a:latin typeface="Malgun Gothic"/>
                <a:ea typeface="Malgun Gothic"/>
                <a:cs typeface="Malgun Gothic"/>
                <a:sym typeface="Malgun Gothic"/>
              </a:defRPr>
            </a:lvl4pPr>
            <a:lvl5pPr marL="0" lvl="4" indent="0" algn="l">
              <a:spcBef>
                <a:spcPts val="0"/>
              </a:spcBef>
              <a:buNone/>
              <a:defRPr sz="1000">
                <a:solidFill>
                  <a:srgbClr val="888888"/>
                </a:solidFill>
                <a:latin typeface="Malgun Gothic"/>
                <a:ea typeface="Malgun Gothic"/>
                <a:cs typeface="Malgun Gothic"/>
                <a:sym typeface="Malgun Gothic"/>
              </a:defRPr>
            </a:lvl5pPr>
            <a:lvl6pPr marL="0" lvl="5" indent="0" algn="l">
              <a:spcBef>
                <a:spcPts val="0"/>
              </a:spcBef>
              <a:buNone/>
              <a:defRPr sz="1000">
                <a:solidFill>
                  <a:srgbClr val="888888"/>
                </a:solidFill>
                <a:latin typeface="Malgun Gothic"/>
                <a:ea typeface="Malgun Gothic"/>
                <a:cs typeface="Malgun Gothic"/>
                <a:sym typeface="Malgun Gothic"/>
              </a:defRPr>
            </a:lvl6pPr>
            <a:lvl7pPr marL="0" lvl="6" indent="0" algn="l">
              <a:spcBef>
                <a:spcPts val="0"/>
              </a:spcBef>
              <a:buNone/>
              <a:defRPr sz="1000">
                <a:solidFill>
                  <a:srgbClr val="888888"/>
                </a:solidFill>
                <a:latin typeface="Malgun Gothic"/>
                <a:ea typeface="Malgun Gothic"/>
                <a:cs typeface="Malgun Gothic"/>
                <a:sym typeface="Malgun Gothic"/>
              </a:defRPr>
            </a:lvl7pPr>
            <a:lvl8pPr marL="0" lvl="7" indent="0" algn="l">
              <a:spcBef>
                <a:spcPts val="0"/>
              </a:spcBef>
              <a:buNone/>
              <a:defRPr sz="1000">
                <a:solidFill>
                  <a:srgbClr val="888888"/>
                </a:solidFill>
                <a:latin typeface="Malgun Gothic"/>
                <a:ea typeface="Malgun Gothic"/>
                <a:cs typeface="Malgun Gothic"/>
                <a:sym typeface="Malgun Gothic"/>
              </a:defRPr>
            </a:lvl8pPr>
            <a:lvl9pPr marL="0" lvl="8" indent="0" algn="l">
              <a:spcBef>
                <a:spcPts val="0"/>
              </a:spcBef>
              <a:buNone/>
              <a:defRPr sz="1000">
                <a:solidFill>
                  <a:srgbClr val="888888"/>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9"/>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10"/>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l"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l"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l"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l"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l"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l"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l"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l"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1.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100.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docs.aws.amazon.com/ko_kr/elasticloadbalancing/latest/application/introduction.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aws.amazon.com/ko/about-aws/whats-new/2023/08/network-load-balancer-supports-security-group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tools.ietf.org/html/rfc723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6"/>
        <p:cNvGrpSpPr/>
        <p:nvPr/>
      </p:nvGrpSpPr>
      <p:grpSpPr>
        <a:xfrm>
          <a:off x="0" y="0"/>
          <a:ext cx="0" cy="0"/>
          <a:chOff x="0" y="0"/>
          <a:chExt cx="0" cy="0"/>
        </a:xfrm>
      </p:grpSpPr>
      <p:pic>
        <p:nvPicPr>
          <p:cNvPr id="97" name="Google Shape;97;p15"/>
          <p:cNvPicPr preferRelativeResize="0"/>
          <p:nvPr/>
        </p:nvPicPr>
        <p:blipFill rotWithShape="1">
          <a:blip r:embed="rId3">
            <a:alphaModFix/>
          </a:blip>
          <a:srcRect l="19467"/>
          <a:stretch/>
        </p:blipFill>
        <p:spPr>
          <a:xfrm>
            <a:off x="-1" y="0"/>
            <a:ext cx="12192001" cy="6858000"/>
          </a:xfrm>
          <a:prstGeom prst="rect">
            <a:avLst/>
          </a:prstGeom>
          <a:noFill/>
          <a:ln>
            <a:noFill/>
          </a:ln>
        </p:spPr>
      </p:pic>
      <p:sp>
        <p:nvSpPr>
          <p:cNvPr id="98" name="Google Shape;98;p15"/>
          <p:cNvSpPr txBox="1"/>
          <p:nvPr/>
        </p:nvSpPr>
        <p:spPr>
          <a:xfrm>
            <a:off x="654050" y="2415175"/>
            <a:ext cx="10694700" cy="10773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AIS PoC Test Procedure - Topic 16</a:t>
            </a:r>
            <a:endParaRPr sz="2400" b="1">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r>
              <a:rPr lang="en-US" sz="4000" b="1">
                <a:solidFill>
                  <a:schemeClr val="lt1"/>
                </a:solidFill>
                <a:latin typeface="Noto Sans"/>
                <a:ea typeface="Noto Sans"/>
                <a:cs typeface="Noto Sans"/>
                <a:sym typeface="Noto Sans"/>
              </a:rPr>
              <a:t>AWS Infrastructure (FEEDBACK)</a:t>
            </a:r>
            <a:endParaRPr sz="2400" b="0" i="0" u="none" strike="noStrike" cap="none">
              <a:solidFill>
                <a:schemeClr val="lt1"/>
              </a:solidFill>
              <a:latin typeface="Noto Sans Medium"/>
              <a:ea typeface="Noto Sans Medium"/>
              <a:cs typeface="Noto Sans Medium"/>
              <a:sym typeface="Noto Sans Medium"/>
            </a:endParaRPr>
          </a:p>
        </p:txBody>
      </p:sp>
      <p:sp>
        <p:nvSpPr>
          <p:cNvPr id="99" name="Google Shape;99;p15"/>
          <p:cNvSpPr txBox="1"/>
          <p:nvPr/>
        </p:nvSpPr>
        <p:spPr>
          <a:xfrm>
            <a:off x="754063" y="3694190"/>
            <a:ext cx="6969061" cy="2301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chemeClr val="lt1"/>
                </a:solidFill>
                <a:latin typeface="Noto Sans"/>
                <a:ea typeface="Noto Sans"/>
                <a:cs typeface="Noto Sans"/>
                <a:sym typeface="Noto Sans"/>
              </a:rPr>
              <a:t>MEGAZONE CLOUD | Cloud Technology Center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60" name="Google Shape;260;p25"/>
          <p:cNvGrpSpPr/>
          <p:nvPr/>
        </p:nvGrpSpPr>
        <p:grpSpPr>
          <a:xfrm>
            <a:off x="648321" y="338541"/>
            <a:ext cx="6882000" cy="735185"/>
            <a:chOff x="648321" y="434510"/>
            <a:chExt cx="6882000" cy="735185"/>
          </a:xfrm>
        </p:grpSpPr>
        <p:sp>
          <p:nvSpPr>
            <p:cNvPr id="261" name="Google Shape;261;p2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262" name="Google Shape;262;p2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65" name="Google Shape;265;p2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EKS Worker Node Types - Self-managed nodes </a:t>
            </a:r>
            <a:endParaRPr sz="1600" b="1">
              <a:solidFill>
                <a:schemeClr val="dk1"/>
              </a:solidFill>
              <a:latin typeface="Noto Sans"/>
              <a:ea typeface="Noto Sans"/>
              <a:cs typeface="Noto Sans"/>
              <a:sym typeface="Noto Sans"/>
            </a:endParaRPr>
          </a:p>
        </p:txBody>
      </p:sp>
      <p:sp>
        <p:nvSpPr>
          <p:cNvPr id="266" name="Google Shape;266;p25"/>
          <p:cNvSpPr/>
          <p:nvPr/>
        </p:nvSpPr>
        <p:spPr>
          <a:xfrm>
            <a:off x="1041643" y="2458202"/>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Customer Data</a:t>
            </a:r>
            <a:endParaRPr sz="1000"/>
          </a:p>
        </p:txBody>
      </p:sp>
      <p:sp>
        <p:nvSpPr>
          <p:cNvPr id="267" name="Google Shape;267;p25"/>
          <p:cNvSpPr/>
          <p:nvPr/>
        </p:nvSpPr>
        <p:spPr>
          <a:xfrm>
            <a:off x="1041643" y="2927074"/>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Container Images, Source Code, IAM</a:t>
            </a:r>
            <a:endParaRPr sz="1000"/>
          </a:p>
        </p:txBody>
      </p:sp>
      <p:sp>
        <p:nvSpPr>
          <p:cNvPr id="268" name="Google Shape;268;p25"/>
          <p:cNvSpPr/>
          <p:nvPr/>
        </p:nvSpPr>
        <p:spPr>
          <a:xfrm>
            <a:off x="1041643" y="4541367"/>
            <a:ext cx="3230700" cy="4689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EKS Cluster Configuration</a:t>
            </a:r>
            <a:endParaRPr sz="1000"/>
          </a:p>
        </p:txBody>
      </p:sp>
      <p:sp>
        <p:nvSpPr>
          <p:cNvPr id="269" name="Google Shape;269;p25"/>
          <p:cNvSpPr/>
          <p:nvPr/>
        </p:nvSpPr>
        <p:spPr>
          <a:xfrm>
            <a:off x="1041644" y="5010240"/>
            <a:ext cx="16146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Worker Node Scaling</a:t>
            </a:r>
            <a:endParaRPr sz="1000"/>
          </a:p>
        </p:txBody>
      </p:sp>
      <p:sp>
        <p:nvSpPr>
          <p:cNvPr id="270" name="Google Shape;270;p25"/>
          <p:cNvSpPr/>
          <p:nvPr/>
        </p:nvSpPr>
        <p:spPr>
          <a:xfrm>
            <a:off x="2661115" y="5010240"/>
            <a:ext cx="16110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VPC Configuration</a:t>
            </a:r>
            <a:endParaRPr sz="1000"/>
          </a:p>
        </p:txBody>
      </p:sp>
      <p:sp>
        <p:nvSpPr>
          <p:cNvPr id="271" name="Google Shape;271;p25"/>
          <p:cNvSpPr/>
          <p:nvPr/>
        </p:nvSpPr>
        <p:spPr>
          <a:xfrm>
            <a:off x="1036650" y="5459877"/>
            <a:ext cx="3235800" cy="3537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OS, Kubelet, CRI &amp; AMI, AMI Configuration</a:t>
            </a:r>
            <a:endParaRPr sz="1000"/>
          </a:p>
        </p:txBody>
      </p:sp>
      <p:sp>
        <p:nvSpPr>
          <p:cNvPr id="272" name="Google Shape;272;p25"/>
          <p:cNvSpPr/>
          <p:nvPr/>
        </p:nvSpPr>
        <p:spPr>
          <a:xfrm rot="5400000">
            <a:off x="723395"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Network Policies</a:t>
            </a:r>
            <a:endParaRPr sz="1000"/>
          </a:p>
        </p:txBody>
      </p:sp>
      <p:sp>
        <p:nvSpPr>
          <p:cNvPr id="273" name="Google Shape;273;p25"/>
          <p:cNvSpPr/>
          <p:nvPr/>
        </p:nvSpPr>
        <p:spPr>
          <a:xfrm rot="5400000">
            <a:off x="1126182"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RBAC Bindings</a:t>
            </a:r>
            <a:endParaRPr sz="1000"/>
          </a:p>
        </p:txBody>
      </p:sp>
      <p:sp>
        <p:nvSpPr>
          <p:cNvPr id="274" name="Google Shape;274;p25"/>
          <p:cNvSpPr/>
          <p:nvPr/>
        </p:nvSpPr>
        <p:spPr>
          <a:xfrm rot="5400000">
            <a:off x="1530634"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Quotas &amp; Limit Ranges</a:t>
            </a:r>
            <a:endParaRPr sz="1000"/>
          </a:p>
        </p:txBody>
      </p:sp>
      <p:sp>
        <p:nvSpPr>
          <p:cNvPr id="275" name="Google Shape;275;p25"/>
          <p:cNvSpPr/>
          <p:nvPr/>
        </p:nvSpPr>
        <p:spPr>
          <a:xfrm rot="5400000">
            <a:off x="1933420"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HPA &amp; VPA</a:t>
            </a:r>
            <a:endParaRPr sz="1000"/>
          </a:p>
        </p:txBody>
      </p:sp>
      <p:sp>
        <p:nvSpPr>
          <p:cNvPr id="276" name="Google Shape;276;p25"/>
          <p:cNvSpPr/>
          <p:nvPr/>
        </p:nvSpPr>
        <p:spPr>
          <a:xfrm rot="5400000">
            <a:off x="2339537"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QOS and Pod Priority</a:t>
            </a:r>
            <a:endParaRPr sz="1000"/>
          </a:p>
        </p:txBody>
      </p:sp>
      <p:sp>
        <p:nvSpPr>
          <p:cNvPr id="277" name="Google Shape;277;p25"/>
          <p:cNvSpPr/>
          <p:nvPr/>
        </p:nvSpPr>
        <p:spPr>
          <a:xfrm rot="5400000">
            <a:off x="2742324"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Security Policies</a:t>
            </a:r>
            <a:endParaRPr sz="1000"/>
          </a:p>
        </p:txBody>
      </p:sp>
      <p:sp>
        <p:nvSpPr>
          <p:cNvPr id="278" name="Google Shape;278;p25"/>
          <p:cNvSpPr/>
          <p:nvPr/>
        </p:nvSpPr>
        <p:spPr>
          <a:xfrm rot="5400000">
            <a:off x="3146775"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Disruption Budgets</a:t>
            </a:r>
            <a:endParaRPr sz="1000"/>
          </a:p>
        </p:txBody>
      </p:sp>
      <p:sp>
        <p:nvSpPr>
          <p:cNvPr id="279" name="Google Shape;279;p25"/>
          <p:cNvSpPr/>
          <p:nvPr/>
        </p:nvSpPr>
        <p:spPr>
          <a:xfrm rot="5400000">
            <a:off x="3549562"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Cluster Add-Ons</a:t>
            </a:r>
            <a:endParaRPr sz="1000"/>
          </a:p>
        </p:txBody>
      </p:sp>
      <p:sp>
        <p:nvSpPr>
          <p:cNvPr id="280" name="Google Shape;280;p25"/>
          <p:cNvSpPr/>
          <p:nvPr/>
        </p:nvSpPr>
        <p:spPr>
          <a:xfrm rot="5400000">
            <a:off x="3231727" y="3895501"/>
            <a:ext cx="3355500" cy="4809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Kubernetes Control Plane</a:t>
            </a:r>
            <a:endParaRPr sz="1000"/>
          </a:p>
        </p:txBody>
      </p:sp>
      <p:sp>
        <p:nvSpPr>
          <p:cNvPr id="281" name="Google Shape;281;p25"/>
          <p:cNvSpPr/>
          <p:nvPr/>
        </p:nvSpPr>
        <p:spPr>
          <a:xfrm rot="5400000">
            <a:off x="4544192" y="3064052"/>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API Server</a:t>
            </a:r>
            <a:endParaRPr sz="1000"/>
          </a:p>
        </p:txBody>
      </p:sp>
      <p:sp>
        <p:nvSpPr>
          <p:cNvPr id="282" name="Google Shape;282;p25"/>
          <p:cNvSpPr/>
          <p:nvPr/>
        </p:nvSpPr>
        <p:spPr>
          <a:xfrm rot="5400000">
            <a:off x="5043145" y="4257979"/>
            <a:ext cx="1662600" cy="14487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ETCD</a:t>
            </a:r>
            <a:endParaRPr sz="1000"/>
          </a:p>
        </p:txBody>
      </p:sp>
      <p:sp>
        <p:nvSpPr>
          <p:cNvPr id="283" name="Google Shape;283;p25"/>
          <p:cNvSpPr/>
          <p:nvPr/>
        </p:nvSpPr>
        <p:spPr>
          <a:xfrm rot="5400000">
            <a:off x="5025207"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Controller Manager</a:t>
            </a:r>
            <a:endParaRPr sz="1000"/>
          </a:p>
        </p:txBody>
      </p:sp>
      <p:sp>
        <p:nvSpPr>
          <p:cNvPr id="284" name="Google Shape;284;p25"/>
          <p:cNvSpPr/>
          <p:nvPr/>
        </p:nvSpPr>
        <p:spPr>
          <a:xfrm rot="5400000">
            <a:off x="5512045"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Scheduler</a:t>
            </a:r>
            <a:endParaRPr sz="1000"/>
          </a:p>
        </p:txBody>
      </p:sp>
      <p:cxnSp>
        <p:nvCxnSpPr>
          <p:cNvPr id="285" name="Google Shape;285;p25"/>
          <p:cNvCxnSpPr/>
          <p:nvPr/>
        </p:nvCxnSpPr>
        <p:spPr>
          <a:xfrm>
            <a:off x="4478649" y="2458200"/>
            <a:ext cx="0" cy="3355500"/>
          </a:xfrm>
          <a:prstGeom prst="straightConnector1">
            <a:avLst/>
          </a:prstGeom>
          <a:noFill/>
          <a:ln w="44450" cap="flat" cmpd="sng">
            <a:solidFill>
              <a:schemeClr val="accent1"/>
            </a:solidFill>
            <a:prstDash val="dash"/>
            <a:miter lim="800000"/>
            <a:headEnd type="none" w="sm" len="sm"/>
            <a:tailEnd type="none" w="sm" len="sm"/>
          </a:ln>
        </p:spPr>
      </p:cxnSp>
      <p:sp>
        <p:nvSpPr>
          <p:cNvPr id="286" name="Google Shape;286;p25"/>
          <p:cNvSpPr/>
          <p:nvPr/>
        </p:nvSpPr>
        <p:spPr>
          <a:xfrm>
            <a:off x="5131891" y="5919552"/>
            <a:ext cx="240900" cy="2463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87" name="Google Shape;287;p25"/>
          <p:cNvSpPr/>
          <p:nvPr/>
        </p:nvSpPr>
        <p:spPr>
          <a:xfrm rot="-5400000">
            <a:off x="3246604" y="5922252"/>
            <a:ext cx="246300" cy="240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88" name="Google Shape;288;p25"/>
          <p:cNvSpPr txBox="1"/>
          <p:nvPr/>
        </p:nvSpPr>
        <p:spPr>
          <a:xfrm>
            <a:off x="5358980" y="5919562"/>
            <a:ext cx="16023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AWS Responsibility</a:t>
            </a:r>
            <a:endParaRPr sz="1000">
              <a:solidFill>
                <a:schemeClr val="dk1"/>
              </a:solidFill>
            </a:endParaRPr>
          </a:p>
        </p:txBody>
      </p:sp>
      <p:sp>
        <p:nvSpPr>
          <p:cNvPr id="289" name="Google Shape;289;p25"/>
          <p:cNvSpPr txBox="1"/>
          <p:nvPr/>
        </p:nvSpPr>
        <p:spPr>
          <a:xfrm>
            <a:off x="3434650" y="5919550"/>
            <a:ext cx="15318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Customer Responsibility</a:t>
            </a:r>
            <a:endParaRPr sz="1000">
              <a:solidFill>
                <a:schemeClr val="dk1"/>
              </a:solidFill>
            </a:endParaRPr>
          </a:p>
        </p:txBody>
      </p:sp>
      <p:sp>
        <p:nvSpPr>
          <p:cNvPr id="290" name="Google Shape;290;p25"/>
          <p:cNvSpPr txBox="1"/>
          <p:nvPr/>
        </p:nvSpPr>
        <p:spPr>
          <a:xfrm>
            <a:off x="6768875" y="2471200"/>
            <a:ext cx="46563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1000"/>
              </a:spcAft>
              <a:buNone/>
            </a:pPr>
            <a:r>
              <a:rPr lang="en-US" sz="1200">
                <a:solidFill>
                  <a:schemeClr val="dk1"/>
                </a:solidFill>
                <a:latin typeface="Noto Sans"/>
                <a:ea typeface="Noto Sans"/>
                <a:cs typeface="Noto Sans"/>
                <a:sym typeface="Noto Sans"/>
              </a:rPr>
              <a:t>With a self-managed node group, if we try to update the worker node (e.g., for OS patch update, etc.), k8s will drain the node. It will kill POD, and then it will start updating the node. It results in application downtime. It is the user’s responsibility to manage HA. Doing this is more complicated. In reality, the production cluster is more complex, running thousands of nodes.</a:t>
            </a:r>
            <a:endParaRPr sz="1200">
              <a:solidFill>
                <a:schemeClr val="dk1"/>
              </a:solidFill>
              <a:latin typeface="Noto Sans"/>
              <a:ea typeface="Noto Sans"/>
              <a:cs typeface="Noto Sans"/>
              <a:sym typeface="Noto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117"/>
          <p:cNvSpPr/>
          <p:nvPr/>
        </p:nvSpPr>
        <p:spPr>
          <a:xfrm>
            <a:off x="680050" y="2124025"/>
            <a:ext cx="3812700" cy="2216700"/>
          </a:xfrm>
          <a:prstGeom prst="roundRect">
            <a:avLst>
              <a:gd name="adj" fmla="val 7834"/>
            </a:avLst>
          </a:prstGeom>
          <a:solidFill>
            <a:srgbClr val="FF8500">
              <a:alpha val="4710"/>
            </a:srgbClr>
          </a:solidFill>
          <a:ln w="19050" cap="flat" cmpd="sng">
            <a:solidFill>
              <a:srgbClr val="FF85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9900"/>
              </a:solidFill>
              <a:latin typeface="Arial"/>
              <a:ea typeface="Arial"/>
              <a:cs typeface="Arial"/>
              <a:sym typeface="Arial"/>
            </a:endParaRPr>
          </a:p>
        </p:txBody>
      </p:sp>
      <p:sp>
        <p:nvSpPr>
          <p:cNvPr id="2243" name="Google Shape;2243;p117"/>
          <p:cNvSpPr/>
          <p:nvPr/>
        </p:nvSpPr>
        <p:spPr>
          <a:xfrm>
            <a:off x="680850" y="4674550"/>
            <a:ext cx="1918200" cy="1491300"/>
          </a:xfrm>
          <a:prstGeom prst="homePlate">
            <a:avLst>
              <a:gd name="adj" fmla="val 21334"/>
            </a:avLst>
          </a:prstGeom>
          <a:solidFill>
            <a:srgbClr val="000000">
              <a:alpha val="15690"/>
            </a:srgbClr>
          </a:solidFill>
          <a:ln>
            <a:noFill/>
          </a:ln>
        </p:spPr>
        <p:txBody>
          <a:bodyPr spcFirstLastPara="1" wrap="square" lIns="76200" tIns="38100" rIns="76200" bIns="381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pic>
        <p:nvPicPr>
          <p:cNvPr id="2244" name="Google Shape;2244;p11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245" name="Google Shape;2245;p117"/>
          <p:cNvGrpSpPr/>
          <p:nvPr/>
        </p:nvGrpSpPr>
        <p:grpSpPr>
          <a:xfrm>
            <a:off x="648321" y="338541"/>
            <a:ext cx="6882000" cy="735185"/>
            <a:chOff x="648321" y="434510"/>
            <a:chExt cx="6882000" cy="735185"/>
          </a:xfrm>
        </p:grpSpPr>
        <p:sp>
          <p:nvSpPr>
            <p:cNvPr id="2246" name="Google Shape;2246;p11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#17</a:t>
              </a:r>
              <a:endParaRPr sz="2400" b="1">
                <a:solidFill>
                  <a:schemeClr val="lt1"/>
                </a:solidFill>
                <a:latin typeface="Noto Sans"/>
                <a:ea typeface="Noto Sans"/>
                <a:cs typeface="Noto Sans"/>
                <a:sym typeface="Noto Sans"/>
              </a:endParaRPr>
            </a:p>
          </p:txBody>
        </p:sp>
        <p:sp>
          <p:nvSpPr>
            <p:cNvPr id="2247" name="Google Shape;2247;p11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Backup and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250" name="Google Shape;2250;p117"/>
          <p:cNvSpPr txBox="1"/>
          <p:nvPr/>
        </p:nvSpPr>
        <p:spPr>
          <a:xfrm>
            <a:off x="680050" y="1736725"/>
            <a:ext cx="1074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How AWS Backup works</a:t>
            </a:r>
            <a:endParaRPr sz="1600" b="1">
              <a:solidFill>
                <a:schemeClr val="dk1"/>
              </a:solidFill>
              <a:latin typeface="Noto Sans"/>
              <a:ea typeface="Noto Sans"/>
              <a:cs typeface="Noto Sans"/>
              <a:sym typeface="Noto Sans"/>
            </a:endParaRPr>
          </a:p>
        </p:txBody>
      </p:sp>
      <p:sp>
        <p:nvSpPr>
          <p:cNvPr id="2251" name="Google Shape;2251;p117"/>
          <p:cNvSpPr txBox="1"/>
          <p:nvPr/>
        </p:nvSpPr>
        <p:spPr>
          <a:xfrm>
            <a:off x="1545851" y="2148085"/>
            <a:ext cx="2081100" cy="276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FF9900"/>
                </a:solidFill>
                <a:latin typeface="Noto Sans KR"/>
                <a:ea typeface="Noto Sans KR"/>
                <a:cs typeface="Noto Sans KR"/>
                <a:sym typeface="Noto Sans KR"/>
              </a:rPr>
              <a:t>Supported AWS Services</a:t>
            </a:r>
            <a:endParaRPr sz="1000" b="1">
              <a:latin typeface="Noto Sans KR"/>
              <a:ea typeface="Noto Sans KR"/>
              <a:cs typeface="Noto Sans KR"/>
              <a:sym typeface="Noto Sans KR"/>
            </a:endParaRPr>
          </a:p>
        </p:txBody>
      </p:sp>
      <p:sp>
        <p:nvSpPr>
          <p:cNvPr id="2252" name="Google Shape;2252;p117"/>
          <p:cNvSpPr txBox="1"/>
          <p:nvPr/>
        </p:nvSpPr>
        <p:spPr>
          <a:xfrm>
            <a:off x="2707415" y="4924901"/>
            <a:ext cx="8196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Backups</a:t>
            </a:r>
            <a:endParaRPr sz="1000">
              <a:solidFill>
                <a:schemeClr val="dk1"/>
              </a:solidFill>
            </a:endParaRPr>
          </a:p>
        </p:txBody>
      </p:sp>
      <p:cxnSp>
        <p:nvCxnSpPr>
          <p:cNvPr id="2253" name="Google Shape;2253;p117"/>
          <p:cNvCxnSpPr/>
          <p:nvPr/>
        </p:nvCxnSpPr>
        <p:spPr>
          <a:xfrm rot="10800000">
            <a:off x="3977525" y="4338050"/>
            <a:ext cx="0" cy="243900"/>
          </a:xfrm>
          <a:prstGeom prst="straightConnector1">
            <a:avLst/>
          </a:prstGeom>
          <a:noFill/>
          <a:ln w="25400" cap="flat" cmpd="sng">
            <a:solidFill>
              <a:srgbClr val="FF8500"/>
            </a:solidFill>
            <a:prstDash val="solid"/>
            <a:miter lim="800000"/>
            <a:headEnd type="none" w="sm" len="sm"/>
            <a:tailEnd type="triangle" w="med" len="med"/>
          </a:ln>
        </p:spPr>
      </p:cxnSp>
      <p:sp>
        <p:nvSpPr>
          <p:cNvPr id="2254" name="Google Shape;2254;p117"/>
          <p:cNvSpPr txBox="1"/>
          <p:nvPr/>
        </p:nvSpPr>
        <p:spPr>
          <a:xfrm>
            <a:off x="5845701" y="2582956"/>
            <a:ext cx="9654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Arial"/>
                <a:ea typeface="Arial"/>
                <a:cs typeface="Arial"/>
                <a:sym typeface="Arial"/>
              </a:rPr>
              <a:t>Operators</a:t>
            </a:r>
            <a:endParaRPr>
              <a:solidFill>
                <a:schemeClr val="dk1"/>
              </a:solidFill>
            </a:endParaRPr>
          </a:p>
        </p:txBody>
      </p:sp>
      <p:sp>
        <p:nvSpPr>
          <p:cNvPr id="2255" name="Google Shape;2255;p117"/>
          <p:cNvSpPr txBox="1"/>
          <p:nvPr/>
        </p:nvSpPr>
        <p:spPr>
          <a:xfrm>
            <a:off x="6027686" y="5012205"/>
            <a:ext cx="6912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Arial"/>
                <a:ea typeface="Arial"/>
                <a:cs typeface="Arial"/>
                <a:sym typeface="Arial"/>
              </a:rPr>
              <a:t>Admin</a:t>
            </a:r>
            <a:endParaRPr>
              <a:solidFill>
                <a:schemeClr val="dk1"/>
              </a:solidFill>
            </a:endParaRPr>
          </a:p>
        </p:txBody>
      </p:sp>
      <p:sp>
        <p:nvSpPr>
          <p:cNvPr id="2256" name="Google Shape;2256;p117"/>
          <p:cNvSpPr txBox="1"/>
          <p:nvPr/>
        </p:nvSpPr>
        <p:spPr>
          <a:xfrm>
            <a:off x="5898549" y="3853330"/>
            <a:ext cx="881700" cy="27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67">
                <a:solidFill>
                  <a:schemeClr val="dk1"/>
                </a:solidFill>
                <a:latin typeface="Arial"/>
                <a:ea typeface="Arial"/>
                <a:cs typeface="Arial"/>
                <a:sym typeface="Arial"/>
              </a:rPr>
              <a:t>AWS IAM</a:t>
            </a:r>
            <a:endParaRPr>
              <a:solidFill>
                <a:schemeClr val="dk1"/>
              </a:solidFill>
            </a:endParaRPr>
          </a:p>
        </p:txBody>
      </p:sp>
      <p:cxnSp>
        <p:nvCxnSpPr>
          <p:cNvPr id="2257" name="Google Shape;2257;p117"/>
          <p:cNvCxnSpPr>
            <a:stCxn id="2256" idx="2"/>
          </p:cNvCxnSpPr>
          <p:nvPr/>
        </p:nvCxnSpPr>
        <p:spPr>
          <a:xfrm>
            <a:off x="6339399" y="4125130"/>
            <a:ext cx="0" cy="390600"/>
          </a:xfrm>
          <a:prstGeom prst="straightConnector1">
            <a:avLst/>
          </a:prstGeom>
          <a:noFill/>
          <a:ln w="12700" cap="flat" cmpd="sng">
            <a:solidFill>
              <a:srgbClr val="FF8500"/>
            </a:solidFill>
            <a:prstDash val="solid"/>
            <a:miter lim="800000"/>
            <a:headEnd type="none" w="sm" len="sm"/>
            <a:tailEnd type="none" w="sm" len="sm"/>
          </a:ln>
        </p:spPr>
      </p:cxnSp>
      <p:sp>
        <p:nvSpPr>
          <p:cNvPr id="2258" name="Google Shape;2258;p117"/>
          <p:cNvSpPr txBox="1"/>
          <p:nvPr/>
        </p:nvSpPr>
        <p:spPr>
          <a:xfrm>
            <a:off x="542329" y="5207888"/>
            <a:ext cx="13080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AWS CloudTrail</a:t>
            </a:r>
            <a:endParaRPr sz="1000">
              <a:solidFill>
                <a:schemeClr val="dk1"/>
              </a:solidFill>
            </a:endParaRPr>
          </a:p>
        </p:txBody>
      </p:sp>
      <p:sp>
        <p:nvSpPr>
          <p:cNvPr id="2259" name="Google Shape;2259;p117"/>
          <p:cNvSpPr txBox="1"/>
          <p:nvPr/>
        </p:nvSpPr>
        <p:spPr>
          <a:xfrm>
            <a:off x="3180592" y="3808512"/>
            <a:ext cx="706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Storage Gateway</a:t>
            </a:r>
            <a:endParaRPr sz="1000"/>
          </a:p>
        </p:txBody>
      </p:sp>
      <p:sp>
        <p:nvSpPr>
          <p:cNvPr id="2260" name="Google Shape;2260;p117"/>
          <p:cNvSpPr txBox="1"/>
          <p:nvPr/>
        </p:nvSpPr>
        <p:spPr>
          <a:xfrm>
            <a:off x="2396881" y="3829459"/>
            <a:ext cx="10155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DynamoDB</a:t>
            </a:r>
            <a:endParaRPr sz="1000"/>
          </a:p>
        </p:txBody>
      </p:sp>
      <p:sp>
        <p:nvSpPr>
          <p:cNvPr id="2261" name="Google Shape;2261;p117"/>
          <p:cNvSpPr txBox="1"/>
          <p:nvPr/>
        </p:nvSpPr>
        <p:spPr>
          <a:xfrm>
            <a:off x="2902061" y="2497625"/>
            <a:ext cx="706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EC2</a:t>
            </a:r>
            <a:endParaRPr sz="1000"/>
          </a:p>
        </p:txBody>
      </p:sp>
      <p:sp>
        <p:nvSpPr>
          <p:cNvPr id="2262" name="Google Shape;2262;p117"/>
          <p:cNvSpPr txBox="1"/>
          <p:nvPr/>
        </p:nvSpPr>
        <p:spPr>
          <a:xfrm>
            <a:off x="2297505" y="2497625"/>
            <a:ext cx="706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EBS</a:t>
            </a:r>
            <a:endParaRPr sz="1000"/>
          </a:p>
        </p:txBody>
      </p:sp>
      <p:sp>
        <p:nvSpPr>
          <p:cNvPr id="2263" name="Google Shape;2263;p117"/>
          <p:cNvSpPr txBox="1"/>
          <p:nvPr/>
        </p:nvSpPr>
        <p:spPr>
          <a:xfrm>
            <a:off x="3516996" y="2497625"/>
            <a:ext cx="706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EFS</a:t>
            </a:r>
            <a:endParaRPr sz="1000"/>
          </a:p>
        </p:txBody>
      </p:sp>
      <p:sp>
        <p:nvSpPr>
          <p:cNvPr id="2264" name="Google Shape;2264;p117"/>
          <p:cNvSpPr txBox="1"/>
          <p:nvPr/>
        </p:nvSpPr>
        <p:spPr>
          <a:xfrm>
            <a:off x="7085697" y="2351044"/>
            <a:ext cx="4548600" cy="3226200"/>
          </a:xfrm>
          <a:prstGeom prst="rect">
            <a:avLst/>
          </a:prstGeom>
          <a:noFill/>
          <a:ln>
            <a:noFill/>
          </a:ln>
        </p:spPr>
        <p:txBody>
          <a:bodyPr spcFirstLastPara="1" wrap="square" lIns="0" tIns="45700" rIns="0" bIns="45700" anchor="t" anchorCtr="0">
            <a:spAutoFit/>
          </a:bodyPr>
          <a:lstStyle/>
          <a:p>
            <a:pPr marL="228600" lvl="0" indent="-222230" algn="l" rtl="0">
              <a:lnSpc>
                <a:spcPct val="90000"/>
              </a:lnSpc>
              <a:spcBef>
                <a:spcPts val="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With AWS Backup, you can:</a:t>
            </a:r>
            <a:endParaRPr>
              <a:solidFill>
                <a:schemeClr val="dk1"/>
              </a:solidFill>
              <a:latin typeface="Noto Sans KR"/>
              <a:ea typeface="Noto Sans KR"/>
              <a:cs typeface="Noto Sans KR"/>
              <a:sym typeface="Noto Sans KR"/>
            </a:endParaRPr>
          </a:p>
          <a:p>
            <a:pPr marL="342863" lvl="0" indent="-336494" algn="l" rtl="0">
              <a:lnSpc>
                <a:spcPct val="90000"/>
              </a:lnSpc>
              <a:spcBef>
                <a:spcPts val="6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Create backup plans that orchestrate backup operations per policy</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Secure backups and manage restore processes </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Control access for managed resources via IAM</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Setup notifications/logging via Amazon SNS, AWS CloudTrail &amp; AWS CloudWatch</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Scale through AWS Organizations</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Protect EC2 Windows/SQL with app consistency</a:t>
            </a:r>
            <a:endParaRPr>
              <a:solidFill>
                <a:schemeClr val="dk1"/>
              </a:solidFill>
              <a:latin typeface="Noto Sans KR"/>
              <a:ea typeface="Noto Sans KR"/>
              <a:cs typeface="Noto Sans KR"/>
              <a:sym typeface="Noto Sans KR"/>
            </a:endParaRPr>
          </a:p>
          <a:p>
            <a:pPr marL="342863" lvl="0" indent="-336494" algn="l" rtl="0">
              <a:lnSpc>
                <a:spcPct val="90000"/>
              </a:lnSpc>
              <a:spcBef>
                <a:spcPts val="1200"/>
              </a:spcBef>
              <a:spcAft>
                <a:spcPts val="0"/>
              </a:spcAft>
              <a:buClr>
                <a:schemeClr val="dk1"/>
              </a:buClr>
              <a:buSzPts val="1400"/>
              <a:buFont typeface="Noto Sans KR"/>
              <a:buChar char="•"/>
            </a:pPr>
            <a:r>
              <a:rPr lang="en-US">
                <a:solidFill>
                  <a:schemeClr val="dk1"/>
                </a:solidFill>
                <a:latin typeface="Noto Sans KR"/>
                <a:ea typeface="Noto Sans KR"/>
                <a:cs typeface="Noto Sans KR"/>
                <a:sym typeface="Noto Sans KR"/>
              </a:rPr>
              <a:t>Backup to other accounts to protect against multiple threats</a:t>
            </a:r>
            <a:endParaRPr>
              <a:solidFill>
                <a:schemeClr val="dk1"/>
              </a:solidFill>
              <a:latin typeface="Noto Sans KR"/>
              <a:ea typeface="Noto Sans KR"/>
              <a:cs typeface="Noto Sans KR"/>
              <a:sym typeface="Noto Sans KR"/>
            </a:endParaRPr>
          </a:p>
        </p:txBody>
      </p:sp>
      <p:sp>
        <p:nvSpPr>
          <p:cNvPr id="2265" name="Google Shape;2265;p117"/>
          <p:cNvSpPr txBox="1"/>
          <p:nvPr/>
        </p:nvSpPr>
        <p:spPr>
          <a:xfrm>
            <a:off x="824503" y="2343725"/>
            <a:ext cx="959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FSx for </a:t>
            </a:r>
            <a:endParaRPr sz="1000"/>
          </a:p>
          <a:p>
            <a:pPr marL="0" marR="0" lvl="0" indent="0" algn="ctr" rtl="0">
              <a:spcBef>
                <a:spcPts val="0"/>
              </a:spcBef>
              <a:spcAft>
                <a:spcPts val="0"/>
              </a:spcAft>
              <a:buNone/>
            </a:pPr>
            <a:r>
              <a:rPr lang="en-US" sz="1000">
                <a:solidFill>
                  <a:srgbClr val="FF9900"/>
                </a:solidFill>
                <a:latin typeface="Arial"/>
                <a:ea typeface="Arial"/>
                <a:cs typeface="Arial"/>
                <a:sym typeface="Arial"/>
              </a:rPr>
              <a:t>Windows</a:t>
            </a:r>
            <a:endParaRPr sz="1000"/>
          </a:p>
        </p:txBody>
      </p:sp>
      <p:sp>
        <p:nvSpPr>
          <p:cNvPr id="2266" name="Google Shape;2266;p117"/>
          <p:cNvSpPr txBox="1"/>
          <p:nvPr/>
        </p:nvSpPr>
        <p:spPr>
          <a:xfrm>
            <a:off x="1476816" y="2343725"/>
            <a:ext cx="1018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FSx for </a:t>
            </a:r>
            <a:endParaRPr sz="1000"/>
          </a:p>
          <a:p>
            <a:pPr marL="0" marR="0" lvl="0" indent="0" algn="ctr" rtl="0">
              <a:spcBef>
                <a:spcPts val="0"/>
              </a:spcBef>
              <a:spcAft>
                <a:spcPts val="0"/>
              </a:spcAft>
              <a:buNone/>
            </a:pPr>
            <a:r>
              <a:rPr lang="en-US" sz="1000">
                <a:solidFill>
                  <a:srgbClr val="FF9900"/>
                </a:solidFill>
                <a:latin typeface="Arial"/>
                <a:ea typeface="Arial"/>
                <a:cs typeface="Arial"/>
                <a:sym typeface="Arial"/>
              </a:rPr>
              <a:t>Lustre</a:t>
            </a:r>
            <a:endParaRPr sz="1000"/>
          </a:p>
        </p:txBody>
      </p:sp>
      <p:pic>
        <p:nvPicPr>
          <p:cNvPr id="2267" name="Google Shape;2267;p117"/>
          <p:cNvPicPr preferRelativeResize="0"/>
          <p:nvPr/>
        </p:nvPicPr>
        <p:blipFill rotWithShape="1">
          <a:blip r:embed="rId4">
            <a:alphaModFix/>
          </a:blip>
          <a:srcRect/>
          <a:stretch/>
        </p:blipFill>
        <p:spPr>
          <a:xfrm>
            <a:off x="1735928" y="2747853"/>
            <a:ext cx="498869" cy="498868"/>
          </a:xfrm>
          <a:prstGeom prst="rect">
            <a:avLst/>
          </a:prstGeom>
          <a:noFill/>
          <a:ln>
            <a:noFill/>
          </a:ln>
        </p:spPr>
      </p:pic>
      <p:pic>
        <p:nvPicPr>
          <p:cNvPr id="2268" name="Google Shape;2268;p117"/>
          <p:cNvPicPr preferRelativeResize="0"/>
          <p:nvPr/>
        </p:nvPicPr>
        <p:blipFill rotWithShape="1">
          <a:blip r:embed="rId5">
            <a:alphaModFix/>
          </a:blip>
          <a:srcRect/>
          <a:stretch/>
        </p:blipFill>
        <p:spPr>
          <a:xfrm>
            <a:off x="1054804" y="2747853"/>
            <a:ext cx="499131" cy="499130"/>
          </a:xfrm>
          <a:prstGeom prst="rect">
            <a:avLst/>
          </a:prstGeom>
          <a:noFill/>
          <a:ln>
            <a:noFill/>
          </a:ln>
        </p:spPr>
      </p:pic>
      <p:sp>
        <p:nvSpPr>
          <p:cNvPr id="2269" name="Google Shape;2269;p117"/>
          <p:cNvSpPr txBox="1"/>
          <p:nvPr/>
        </p:nvSpPr>
        <p:spPr>
          <a:xfrm>
            <a:off x="4915471" y="3119058"/>
            <a:ext cx="1242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AWS </a:t>
            </a:r>
            <a:endParaRPr sz="1000">
              <a:solidFill>
                <a:schemeClr val="dk1"/>
              </a:solidFill>
            </a:endParaRPr>
          </a:p>
          <a:p>
            <a:pPr marL="0" marR="0" lvl="0" indent="0" algn="l" rtl="0">
              <a:spcBef>
                <a:spcPts val="0"/>
              </a:spcBef>
              <a:spcAft>
                <a:spcPts val="0"/>
              </a:spcAft>
              <a:buNone/>
            </a:pPr>
            <a:r>
              <a:rPr lang="en-US" sz="1000">
                <a:solidFill>
                  <a:schemeClr val="dk1"/>
                </a:solidFill>
                <a:latin typeface="Arial"/>
                <a:ea typeface="Arial"/>
                <a:cs typeface="Arial"/>
                <a:sym typeface="Arial"/>
              </a:rPr>
              <a:t>Organizations</a:t>
            </a:r>
            <a:endParaRPr sz="1000">
              <a:solidFill>
                <a:schemeClr val="dk1"/>
              </a:solidFill>
            </a:endParaRPr>
          </a:p>
        </p:txBody>
      </p:sp>
      <p:sp>
        <p:nvSpPr>
          <p:cNvPr id="2270" name="Google Shape;2270;p117"/>
          <p:cNvSpPr txBox="1"/>
          <p:nvPr/>
        </p:nvSpPr>
        <p:spPr>
          <a:xfrm>
            <a:off x="4373609" y="4623963"/>
            <a:ext cx="1399500" cy="452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71">
                <a:solidFill>
                  <a:schemeClr val="dk1"/>
                </a:solidFill>
                <a:latin typeface="Arial"/>
                <a:ea typeface="Arial"/>
                <a:cs typeface="Arial"/>
                <a:sym typeface="Arial"/>
              </a:rPr>
              <a:t>Cross Account Backup</a:t>
            </a:r>
            <a:endParaRPr>
              <a:solidFill>
                <a:schemeClr val="dk1"/>
              </a:solidFill>
            </a:endParaRPr>
          </a:p>
        </p:txBody>
      </p:sp>
      <p:pic>
        <p:nvPicPr>
          <p:cNvPr id="2271" name="Google Shape;2271;p117"/>
          <p:cNvPicPr preferRelativeResize="0"/>
          <p:nvPr/>
        </p:nvPicPr>
        <p:blipFill rotWithShape="1">
          <a:blip r:embed="rId6">
            <a:alphaModFix/>
          </a:blip>
          <a:srcRect/>
          <a:stretch/>
        </p:blipFill>
        <p:spPr>
          <a:xfrm>
            <a:off x="3608279" y="2747853"/>
            <a:ext cx="502920" cy="502920"/>
          </a:xfrm>
          <a:prstGeom prst="rect">
            <a:avLst/>
          </a:prstGeom>
          <a:noFill/>
          <a:ln>
            <a:noFill/>
          </a:ln>
        </p:spPr>
      </p:pic>
      <p:pic>
        <p:nvPicPr>
          <p:cNvPr id="2272" name="Google Shape;2272;p117"/>
          <p:cNvPicPr preferRelativeResize="0"/>
          <p:nvPr/>
        </p:nvPicPr>
        <p:blipFill rotWithShape="1">
          <a:blip r:embed="rId7">
            <a:alphaModFix/>
          </a:blip>
          <a:srcRect/>
          <a:stretch/>
        </p:blipFill>
        <p:spPr>
          <a:xfrm>
            <a:off x="2399140" y="2747853"/>
            <a:ext cx="502920" cy="502920"/>
          </a:xfrm>
          <a:prstGeom prst="rect">
            <a:avLst/>
          </a:prstGeom>
          <a:noFill/>
          <a:ln>
            <a:noFill/>
          </a:ln>
        </p:spPr>
      </p:pic>
      <p:sp>
        <p:nvSpPr>
          <p:cNvPr id="2273" name="Google Shape;2273;p117"/>
          <p:cNvSpPr txBox="1"/>
          <p:nvPr/>
        </p:nvSpPr>
        <p:spPr>
          <a:xfrm>
            <a:off x="2574602" y="5845815"/>
            <a:ext cx="191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dk1"/>
                </a:solidFill>
              </a:rPr>
              <a:t>AWS Backup</a:t>
            </a:r>
            <a:endParaRPr b="1">
              <a:solidFill>
                <a:schemeClr val="dk1"/>
              </a:solidFill>
            </a:endParaRPr>
          </a:p>
        </p:txBody>
      </p:sp>
      <p:pic>
        <p:nvPicPr>
          <p:cNvPr id="2274" name="Google Shape;2274;p117"/>
          <p:cNvPicPr preferRelativeResize="0"/>
          <p:nvPr/>
        </p:nvPicPr>
        <p:blipFill rotWithShape="1">
          <a:blip r:embed="rId8">
            <a:alphaModFix/>
          </a:blip>
          <a:srcRect/>
          <a:stretch/>
        </p:blipFill>
        <p:spPr>
          <a:xfrm>
            <a:off x="3276363" y="5328027"/>
            <a:ext cx="535050" cy="535050"/>
          </a:xfrm>
          <a:prstGeom prst="rect">
            <a:avLst/>
          </a:prstGeom>
          <a:noFill/>
          <a:ln>
            <a:noFill/>
          </a:ln>
        </p:spPr>
      </p:pic>
      <p:pic>
        <p:nvPicPr>
          <p:cNvPr id="2275" name="Google Shape;2275;p117"/>
          <p:cNvPicPr preferRelativeResize="0"/>
          <p:nvPr/>
        </p:nvPicPr>
        <p:blipFill rotWithShape="1">
          <a:blip r:embed="rId9">
            <a:alphaModFix/>
          </a:blip>
          <a:srcRect/>
          <a:stretch/>
        </p:blipFill>
        <p:spPr>
          <a:xfrm>
            <a:off x="3292598" y="3321726"/>
            <a:ext cx="502920" cy="502920"/>
          </a:xfrm>
          <a:prstGeom prst="rect">
            <a:avLst/>
          </a:prstGeom>
          <a:noFill/>
          <a:ln>
            <a:noFill/>
          </a:ln>
        </p:spPr>
      </p:pic>
      <p:sp>
        <p:nvSpPr>
          <p:cNvPr id="2276" name="Google Shape;2276;p117"/>
          <p:cNvSpPr txBox="1"/>
          <p:nvPr/>
        </p:nvSpPr>
        <p:spPr>
          <a:xfrm>
            <a:off x="1205287" y="3850436"/>
            <a:ext cx="706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RDS</a:t>
            </a:r>
            <a:endParaRPr sz="1000"/>
          </a:p>
        </p:txBody>
      </p:sp>
      <p:sp>
        <p:nvSpPr>
          <p:cNvPr id="2277" name="Google Shape;2277;p117"/>
          <p:cNvSpPr txBox="1"/>
          <p:nvPr/>
        </p:nvSpPr>
        <p:spPr>
          <a:xfrm>
            <a:off x="1886288" y="3837486"/>
            <a:ext cx="706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rgbClr val="FF9900"/>
                </a:solidFill>
                <a:latin typeface="Arial"/>
                <a:ea typeface="Arial"/>
                <a:cs typeface="Arial"/>
                <a:sym typeface="Arial"/>
              </a:rPr>
              <a:t>Aurora</a:t>
            </a:r>
            <a:endParaRPr sz="1000"/>
          </a:p>
        </p:txBody>
      </p:sp>
      <p:sp>
        <p:nvSpPr>
          <p:cNvPr id="2278" name="Google Shape;2278;p117"/>
          <p:cNvSpPr txBox="1"/>
          <p:nvPr/>
        </p:nvSpPr>
        <p:spPr>
          <a:xfrm>
            <a:off x="568127" y="5947884"/>
            <a:ext cx="12564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Amazon SNS</a:t>
            </a:r>
            <a:endParaRPr sz="1000">
              <a:solidFill>
                <a:schemeClr val="dk1"/>
              </a:solidFill>
            </a:endParaRPr>
          </a:p>
        </p:txBody>
      </p:sp>
      <p:pic>
        <p:nvPicPr>
          <p:cNvPr id="2279" name="Google Shape;2279;p117"/>
          <p:cNvPicPr preferRelativeResize="0"/>
          <p:nvPr/>
        </p:nvPicPr>
        <p:blipFill rotWithShape="1">
          <a:blip r:embed="rId10">
            <a:alphaModFix/>
          </a:blip>
          <a:srcRect/>
          <a:stretch/>
        </p:blipFill>
        <p:spPr>
          <a:xfrm flipH="1">
            <a:off x="6050636" y="2124037"/>
            <a:ext cx="513325" cy="499819"/>
          </a:xfrm>
          <a:prstGeom prst="rect">
            <a:avLst/>
          </a:prstGeom>
          <a:noFill/>
          <a:ln>
            <a:noFill/>
          </a:ln>
        </p:spPr>
      </p:pic>
      <p:pic>
        <p:nvPicPr>
          <p:cNvPr id="2280" name="Google Shape;2280;p117"/>
          <p:cNvPicPr preferRelativeResize="0"/>
          <p:nvPr/>
        </p:nvPicPr>
        <p:blipFill rotWithShape="1">
          <a:blip r:embed="rId11">
            <a:alphaModFix/>
          </a:blip>
          <a:srcRect/>
          <a:stretch/>
        </p:blipFill>
        <p:spPr>
          <a:xfrm>
            <a:off x="6157443" y="4573788"/>
            <a:ext cx="391584" cy="391584"/>
          </a:xfrm>
          <a:prstGeom prst="rect">
            <a:avLst/>
          </a:prstGeom>
          <a:noFill/>
          <a:ln>
            <a:noFill/>
          </a:ln>
        </p:spPr>
      </p:pic>
      <p:pic>
        <p:nvPicPr>
          <p:cNvPr id="2281" name="Google Shape;2281;p117"/>
          <p:cNvPicPr preferRelativeResize="0"/>
          <p:nvPr/>
        </p:nvPicPr>
        <p:blipFill rotWithShape="1">
          <a:blip r:embed="rId12">
            <a:alphaModFix/>
          </a:blip>
          <a:srcRect/>
          <a:stretch/>
        </p:blipFill>
        <p:spPr>
          <a:xfrm>
            <a:off x="6083654" y="3316451"/>
            <a:ext cx="502920" cy="502920"/>
          </a:xfrm>
          <a:prstGeom prst="rect">
            <a:avLst/>
          </a:prstGeom>
          <a:noFill/>
          <a:ln>
            <a:noFill/>
          </a:ln>
        </p:spPr>
      </p:pic>
      <p:pic>
        <p:nvPicPr>
          <p:cNvPr id="2282" name="Google Shape;2282;p117"/>
          <p:cNvPicPr preferRelativeResize="0"/>
          <p:nvPr/>
        </p:nvPicPr>
        <p:blipFill rotWithShape="1">
          <a:blip r:embed="rId13">
            <a:alphaModFix/>
          </a:blip>
          <a:srcRect/>
          <a:stretch/>
        </p:blipFill>
        <p:spPr>
          <a:xfrm>
            <a:off x="1322674" y="3321726"/>
            <a:ext cx="502920" cy="502920"/>
          </a:xfrm>
          <a:prstGeom prst="rect">
            <a:avLst/>
          </a:prstGeom>
          <a:noFill/>
          <a:ln>
            <a:noFill/>
          </a:ln>
        </p:spPr>
      </p:pic>
      <p:pic>
        <p:nvPicPr>
          <p:cNvPr id="2283" name="Google Shape;2283;p117"/>
          <p:cNvPicPr preferRelativeResize="0"/>
          <p:nvPr/>
        </p:nvPicPr>
        <p:blipFill rotWithShape="1">
          <a:blip r:embed="rId14">
            <a:alphaModFix/>
          </a:blip>
          <a:srcRect/>
          <a:stretch/>
        </p:blipFill>
        <p:spPr>
          <a:xfrm>
            <a:off x="1987922" y="3321726"/>
            <a:ext cx="502920" cy="502920"/>
          </a:xfrm>
          <a:prstGeom prst="rect">
            <a:avLst/>
          </a:prstGeom>
          <a:noFill/>
          <a:ln>
            <a:noFill/>
          </a:ln>
        </p:spPr>
      </p:pic>
      <p:pic>
        <p:nvPicPr>
          <p:cNvPr id="2284" name="Google Shape;2284;p117"/>
          <p:cNvPicPr preferRelativeResize="0"/>
          <p:nvPr/>
        </p:nvPicPr>
        <p:blipFill rotWithShape="1">
          <a:blip r:embed="rId15">
            <a:alphaModFix/>
          </a:blip>
          <a:srcRect/>
          <a:stretch/>
        </p:blipFill>
        <p:spPr>
          <a:xfrm>
            <a:off x="2653167" y="3321726"/>
            <a:ext cx="502920" cy="502920"/>
          </a:xfrm>
          <a:prstGeom prst="rect">
            <a:avLst/>
          </a:prstGeom>
          <a:noFill/>
          <a:ln>
            <a:noFill/>
          </a:ln>
        </p:spPr>
      </p:pic>
      <p:sp>
        <p:nvSpPr>
          <p:cNvPr id="2285" name="Google Shape;2285;p117"/>
          <p:cNvSpPr txBox="1"/>
          <p:nvPr/>
        </p:nvSpPr>
        <p:spPr>
          <a:xfrm>
            <a:off x="1368620" y="5517124"/>
            <a:ext cx="1256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Amazon  CloudWatch</a:t>
            </a:r>
            <a:endParaRPr sz="1000">
              <a:solidFill>
                <a:schemeClr val="dk1"/>
              </a:solidFill>
            </a:endParaRPr>
          </a:p>
        </p:txBody>
      </p:sp>
      <p:sp>
        <p:nvSpPr>
          <p:cNvPr id="2286" name="Google Shape;2286;p117"/>
          <p:cNvSpPr txBox="1"/>
          <p:nvPr/>
        </p:nvSpPr>
        <p:spPr>
          <a:xfrm>
            <a:off x="3574087" y="4924901"/>
            <a:ext cx="7851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Backup </a:t>
            </a:r>
            <a:endParaRPr sz="1000">
              <a:solidFill>
                <a:schemeClr val="dk1"/>
              </a:solidFill>
            </a:endParaRPr>
          </a:p>
          <a:p>
            <a:pPr marL="0" marR="0" lvl="0" indent="0" algn="ctr" rtl="0">
              <a:spcBef>
                <a:spcPts val="0"/>
              </a:spcBef>
              <a:spcAft>
                <a:spcPts val="0"/>
              </a:spcAft>
              <a:buNone/>
            </a:pPr>
            <a:r>
              <a:rPr lang="en-US" sz="1000">
                <a:solidFill>
                  <a:schemeClr val="dk1"/>
                </a:solidFill>
                <a:latin typeface="Arial"/>
                <a:ea typeface="Arial"/>
                <a:cs typeface="Arial"/>
                <a:sym typeface="Arial"/>
              </a:rPr>
              <a:t>Plan</a:t>
            </a:r>
            <a:endParaRPr sz="1000">
              <a:solidFill>
                <a:schemeClr val="dk1"/>
              </a:solidFill>
            </a:endParaRPr>
          </a:p>
        </p:txBody>
      </p:sp>
      <p:pic>
        <p:nvPicPr>
          <p:cNvPr id="2287" name="Google Shape;2287;p117"/>
          <p:cNvPicPr preferRelativeResize="0"/>
          <p:nvPr/>
        </p:nvPicPr>
        <p:blipFill rotWithShape="1">
          <a:blip r:embed="rId16">
            <a:alphaModFix/>
          </a:blip>
          <a:srcRect/>
          <a:stretch/>
        </p:blipFill>
        <p:spPr>
          <a:xfrm>
            <a:off x="3847226" y="4657426"/>
            <a:ext cx="271800" cy="271800"/>
          </a:xfrm>
          <a:prstGeom prst="rect">
            <a:avLst/>
          </a:prstGeom>
          <a:noFill/>
          <a:ln>
            <a:noFill/>
          </a:ln>
        </p:spPr>
      </p:pic>
      <p:cxnSp>
        <p:nvCxnSpPr>
          <p:cNvPr id="2288" name="Google Shape;2288;p117"/>
          <p:cNvCxnSpPr/>
          <p:nvPr/>
        </p:nvCxnSpPr>
        <p:spPr>
          <a:xfrm>
            <a:off x="3124666" y="4645965"/>
            <a:ext cx="0" cy="303600"/>
          </a:xfrm>
          <a:prstGeom prst="straightConnector1">
            <a:avLst/>
          </a:prstGeom>
          <a:noFill/>
          <a:ln w="25400" cap="flat" cmpd="sng">
            <a:solidFill>
              <a:srgbClr val="FF8500"/>
            </a:solidFill>
            <a:prstDash val="solid"/>
            <a:miter lim="800000"/>
            <a:headEnd type="none" w="sm" len="sm"/>
            <a:tailEnd type="triangle" w="med" len="med"/>
          </a:ln>
        </p:spPr>
      </p:cxnSp>
      <p:sp>
        <p:nvSpPr>
          <p:cNvPr id="2289" name="Google Shape;2289;p117"/>
          <p:cNvSpPr txBox="1"/>
          <p:nvPr/>
        </p:nvSpPr>
        <p:spPr>
          <a:xfrm>
            <a:off x="4384463" y="5943721"/>
            <a:ext cx="1201500" cy="272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71">
                <a:solidFill>
                  <a:schemeClr val="dk1"/>
                </a:solidFill>
                <a:latin typeface="Arial"/>
                <a:ea typeface="Arial"/>
                <a:cs typeface="Arial"/>
                <a:sym typeface="Arial"/>
              </a:rPr>
              <a:t>Backup Vault</a:t>
            </a:r>
            <a:endParaRPr>
              <a:solidFill>
                <a:schemeClr val="dk1"/>
              </a:solidFill>
            </a:endParaRPr>
          </a:p>
        </p:txBody>
      </p:sp>
      <p:pic>
        <p:nvPicPr>
          <p:cNvPr id="2290" name="Google Shape;2290;p117"/>
          <p:cNvPicPr preferRelativeResize="0"/>
          <p:nvPr/>
        </p:nvPicPr>
        <p:blipFill rotWithShape="1">
          <a:blip r:embed="rId17">
            <a:alphaModFix/>
          </a:blip>
          <a:srcRect/>
          <a:stretch/>
        </p:blipFill>
        <p:spPr>
          <a:xfrm>
            <a:off x="4659203" y="5297113"/>
            <a:ext cx="652045" cy="652045"/>
          </a:xfrm>
          <a:prstGeom prst="rect">
            <a:avLst/>
          </a:prstGeom>
          <a:noFill/>
          <a:ln>
            <a:noFill/>
          </a:ln>
        </p:spPr>
      </p:pic>
      <p:grpSp>
        <p:nvGrpSpPr>
          <p:cNvPr id="2291" name="Google Shape;2291;p117"/>
          <p:cNvGrpSpPr/>
          <p:nvPr/>
        </p:nvGrpSpPr>
        <p:grpSpPr>
          <a:xfrm>
            <a:off x="2924198" y="4386574"/>
            <a:ext cx="391610" cy="206586"/>
            <a:chOff x="3193903" y="4260539"/>
            <a:chExt cx="981970" cy="518019"/>
          </a:xfrm>
        </p:grpSpPr>
        <p:pic>
          <p:nvPicPr>
            <p:cNvPr id="2292" name="Google Shape;2292;p117"/>
            <p:cNvPicPr preferRelativeResize="0"/>
            <p:nvPr/>
          </p:nvPicPr>
          <p:blipFill rotWithShape="1">
            <a:blip r:embed="rId18">
              <a:alphaModFix/>
            </a:blip>
            <a:srcRect/>
            <a:stretch/>
          </p:blipFill>
          <p:spPr>
            <a:xfrm>
              <a:off x="3193903" y="4260539"/>
              <a:ext cx="494453" cy="494453"/>
            </a:xfrm>
            <a:prstGeom prst="rect">
              <a:avLst/>
            </a:prstGeom>
            <a:noFill/>
            <a:ln>
              <a:noFill/>
            </a:ln>
          </p:spPr>
        </p:pic>
        <p:pic>
          <p:nvPicPr>
            <p:cNvPr id="2293" name="Google Shape;2293;p117"/>
            <p:cNvPicPr preferRelativeResize="0"/>
            <p:nvPr/>
          </p:nvPicPr>
          <p:blipFill rotWithShape="1">
            <a:blip r:embed="rId19">
              <a:alphaModFix/>
            </a:blip>
            <a:srcRect/>
            <a:stretch/>
          </p:blipFill>
          <p:spPr>
            <a:xfrm>
              <a:off x="3660442" y="4263127"/>
              <a:ext cx="515431" cy="515431"/>
            </a:xfrm>
            <a:prstGeom prst="rect">
              <a:avLst/>
            </a:prstGeom>
            <a:noFill/>
            <a:ln>
              <a:noFill/>
            </a:ln>
          </p:spPr>
        </p:pic>
      </p:grpSp>
      <p:pic>
        <p:nvPicPr>
          <p:cNvPr id="2294" name="Google Shape;2294;p117"/>
          <p:cNvPicPr preferRelativeResize="0"/>
          <p:nvPr/>
        </p:nvPicPr>
        <p:blipFill rotWithShape="1">
          <a:blip r:embed="rId20">
            <a:alphaModFix/>
          </a:blip>
          <a:srcRect/>
          <a:stretch/>
        </p:blipFill>
        <p:spPr>
          <a:xfrm>
            <a:off x="4692874" y="5093305"/>
            <a:ext cx="206575" cy="206575"/>
          </a:xfrm>
          <a:prstGeom prst="rect">
            <a:avLst/>
          </a:prstGeom>
          <a:noFill/>
          <a:ln>
            <a:noFill/>
          </a:ln>
        </p:spPr>
      </p:pic>
      <p:pic>
        <p:nvPicPr>
          <p:cNvPr id="2295" name="Google Shape;2295;p117"/>
          <p:cNvPicPr preferRelativeResize="0"/>
          <p:nvPr/>
        </p:nvPicPr>
        <p:blipFill rotWithShape="1">
          <a:blip r:embed="rId21">
            <a:alphaModFix/>
          </a:blip>
          <a:srcRect/>
          <a:stretch/>
        </p:blipFill>
        <p:spPr>
          <a:xfrm>
            <a:off x="4794716" y="4114645"/>
            <a:ext cx="381000" cy="381000"/>
          </a:xfrm>
          <a:prstGeom prst="rect">
            <a:avLst/>
          </a:prstGeom>
          <a:noFill/>
          <a:ln>
            <a:noFill/>
          </a:ln>
        </p:spPr>
      </p:pic>
      <p:pic>
        <p:nvPicPr>
          <p:cNvPr id="2296" name="Google Shape;2296;p117" descr="Icon&#10;&#10;Description automatically generated"/>
          <p:cNvPicPr preferRelativeResize="0"/>
          <p:nvPr/>
        </p:nvPicPr>
        <p:blipFill rotWithShape="1">
          <a:blip r:embed="rId22">
            <a:alphaModFix/>
          </a:blip>
          <a:srcRect/>
          <a:stretch/>
        </p:blipFill>
        <p:spPr>
          <a:xfrm>
            <a:off x="3003693" y="2747853"/>
            <a:ext cx="502920" cy="502920"/>
          </a:xfrm>
          <a:prstGeom prst="rect">
            <a:avLst/>
          </a:prstGeom>
          <a:noFill/>
          <a:ln>
            <a:noFill/>
          </a:ln>
        </p:spPr>
      </p:pic>
      <p:pic>
        <p:nvPicPr>
          <p:cNvPr id="2297" name="Google Shape;2297;p117" descr="Icon&#10;&#10;Description automatically generated"/>
          <p:cNvPicPr preferRelativeResize="0"/>
          <p:nvPr/>
        </p:nvPicPr>
        <p:blipFill rotWithShape="1">
          <a:blip r:embed="rId23">
            <a:alphaModFix/>
          </a:blip>
          <a:srcRect/>
          <a:stretch/>
        </p:blipFill>
        <p:spPr>
          <a:xfrm>
            <a:off x="963527" y="4739014"/>
            <a:ext cx="465604" cy="459760"/>
          </a:xfrm>
          <a:prstGeom prst="rect">
            <a:avLst/>
          </a:prstGeom>
          <a:noFill/>
          <a:ln>
            <a:noFill/>
          </a:ln>
        </p:spPr>
      </p:pic>
      <p:pic>
        <p:nvPicPr>
          <p:cNvPr id="2298" name="Google Shape;2298;p117" descr="Icon&#10;&#10;Description automatically generated"/>
          <p:cNvPicPr preferRelativeResize="0"/>
          <p:nvPr/>
        </p:nvPicPr>
        <p:blipFill rotWithShape="1">
          <a:blip r:embed="rId24">
            <a:alphaModFix/>
          </a:blip>
          <a:srcRect/>
          <a:stretch/>
        </p:blipFill>
        <p:spPr>
          <a:xfrm>
            <a:off x="1749396" y="5029494"/>
            <a:ext cx="494825" cy="494826"/>
          </a:xfrm>
          <a:prstGeom prst="rect">
            <a:avLst/>
          </a:prstGeom>
          <a:noFill/>
          <a:ln>
            <a:noFill/>
          </a:ln>
        </p:spPr>
      </p:pic>
      <p:pic>
        <p:nvPicPr>
          <p:cNvPr id="2299" name="Google Shape;2299;p117"/>
          <p:cNvPicPr preferRelativeResize="0"/>
          <p:nvPr/>
        </p:nvPicPr>
        <p:blipFill rotWithShape="1">
          <a:blip r:embed="rId25">
            <a:alphaModFix/>
          </a:blip>
          <a:srcRect/>
          <a:stretch/>
        </p:blipFill>
        <p:spPr>
          <a:xfrm>
            <a:off x="972297" y="5486655"/>
            <a:ext cx="448071" cy="436383"/>
          </a:xfrm>
          <a:prstGeom prst="rect">
            <a:avLst/>
          </a:prstGeom>
          <a:noFill/>
          <a:ln>
            <a:noFill/>
          </a:ln>
        </p:spPr>
      </p:pic>
      <p:pic>
        <p:nvPicPr>
          <p:cNvPr id="2300" name="Google Shape;2300;p117" descr="Icon&#10;&#10;Description automatically generated"/>
          <p:cNvPicPr preferRelativeResize="0"/>
          <p:nvPr/>
        </p:nvPicPr>
        <p:blipFill rotWithShape="1">
          <a:blip r:embed="rId26">
            <a:alphaModFix/>
          </a:blip>
          <a:srcRect/>
          <a:stretch/>
        </p:blipFill>
        <p:spPr>
          <a:xfrm>
            <a:off x="4416600" y="3102527"/>
            <a:ext cx="498875" cy="472148"/>
          </a:xfrm>
          <a:prstGeom prst="rect">
            <a:avLst/>
          </a:prstGeom>
          <a:noFill/>
          <a:ln>
            <a:noFill/>
          </a:ln>
        </p:spPr>
      </p:pic>
      <p:cxnSp>
        <p:nvCxnSpPr>
          <p:cNvPr id="2301" name="Google Shape;2301;p117"/>
          <p:cNvCxnSpPr/>
          <p:nvPr/>
        </p:nvCxnSpPr>
        <p:spPr>
          <a:xfrm>
            <a:off x="6328399" y="2858380"/>
            <a:ext cx="0" cy="390600"/>
          </a:xfrm>
          <a:prstGeom prst="straightConnector1">
            <a:avLst/>
          </a:prstGeom>
          <a:noFill/>
          <a:ln w="12700" cap="flat" cmpd="sng">
            <a:solidFill>
              <a:srgbClr val="FF8500"/>
            </a:solidFill>
            <a:prstDash val="solid"/>
            <a:miter lim="800000"/>
            <a:headEnd type="none" w="sm" len="sm"/>
            <a:tailEnd type="none" w="sm" len="sm"/>
          </a:ln>
        </p:spPr>
      </p:cxnSp>
      <p:cxnSp>
        <p:nvCxnSpPr>
          <p:cNvPr id="2302" name="Google Shape;2302;p117"/>
          <p:cNvCxnSpPr/>
          <p:nvPr/>
        </p:nvCxnSpPr>
        <p:spPr>
          <a:xfrm>
            <a:off x="4709575" y="3696600"/>
            <a:ext cx="0" cy="991200"/>
          </a:xfrm>
          <a:prstGeom prst="straightConnector1">
            <a:avLst/>
          </a:prstGeom>
          <a:noFill/>
          <a:ln w="19050" cap="flat" cmpd="sng">
            <a:solidFill>
              <a:srgbClr val="EE8E00"/>
            </a:solidFill>
            <a:prstDash val="solid"/>
            <a:round/>
            <a:headEnd type="triangle" w="med" len="med"/>
            <a:tailEnd type="triangle" w="med" len="med"/>
          </a:ln>
        </p:spPr>
      </p:cxnSp>
      <p:pic>
        <p:nvPicPr>
          <p:cNvPr id="2303" name="Google Shape;2303;p117"/>
          <p:cNvPicPr preferRelativeResize="0"/>
          <p:nvPr/>
        </p:nvPicPr>
        <p:blipFill rotWithShape="1">
          <a:blip r:embed="rId20">
            <a:alphaModFix/>
          </a:blip>
          <a:srcRect/>
          <a:stretch/>
        </p:blipFill>
        <p:spPr>
          <a:xfrm>
            <a:off x="4881224" y="5093305"/>
            <a:ext cx="206575" cy="206575"/>
          </a:xfrm>
          <a:prstGeom prst="rect">
            <a:avLst/>
          </a:prstGeom>
          <a:noFill/>
          <a:ln>
            <a:noFill/>
          </a:ln>
        </p:spPr>
      </p:pic>
      <p:pic>
        <p:nvPicPr>
          <p:cNvPr id="2304" name="Google Shape;2304;p117"/>
          <p:cNvPicPr preferRelativeResize="0"/>
          <p:nvPr/>
        </p:nvPicPr>
        <p:blipFill rotWithShape="1">
          <a:blip r:embed="rId20">
            <a:alphaModFix/>
          </a:blip>
          <a:srcRect/>
          <a:stretch/>
        </p:blipFill>
        <p:spPr>
          <a:xfrm>
            <a:off x="5070999" y="5093305"/>
            <a:ext cx="206575" cy="2065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1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310" name="Google Shape;2310;p118"/>
          <p:cNvGrpSpPr/>
          <p:nvPr/>
        </p:nvGrpSpPr>
        <p:grpSpPr>
          <a:xfrm>
            <a:off x="648321" y="338541"/>
            <a:ext cx="6882000" cy="735185"/>
            <a:chOff x="648321" y="434510"/>
            <a:chExt cx="6882000" cy="735185"/>
          </a:xfrm>
        </p:grpSpPr>
        <p:sp>
          <p:nvSpPr>
            <p:cNvPr id="2311" name="Google Shape;2311;p11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#17</a:t>
              </a:r>
              <a:endParaRPr sz="2400" b="1">
                <a:solidFill>
                  <a:schemeClr val="lt1"/>
                </a:solidFill>
                <a:latin typeface="Noto Sans"/>
                <a:ea typeface="Noto Sans"/>
                <a:cs typeface="Noto Sans"/>
                <a:sym typeface="Noto Sans"/>
              </a:endParaRPr>
            </a:p>
          </p:txBody>
        </p:sp>
        <p:sp>
          <p:nvSpPr>
            <p:cNvPr id="2312" name="Google Shape;2312;p11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Backup and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315" name="Google Shape;2315;p118"/>
          <p:cNvSpPr txBox="1"/>
          <p:nvPr/>
        </p:nvSpPr>
        <p:spPr>
          <a:xfrm>
            <a:off x="680050" y="1736725"/>
            <a:ext cx="1074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Use case</a:t>
            </a:r>
            <a:endParaRPr sz="1600" b="1">
              <a:solidFill>
                <a:schemeClr val="dk1"/>
              </a:solidFill>
              <a:latin typeface="Noto Sans"/>
              <a:ea typeface="Noto Sans"/>
              <a:cs typeface="Noto Sans"/>
              <a:sym typeface="Noto Sans"/>
            </a:endParaRPr>
          </a:p>
        </p:txBody>
      </p:sp>
      <p:sp>
        <p:nvSpPr>
          <p:cNvPr id="2316" name="Google Shape;2316;p118"/>
          <p:cNvSpPr txBox="1"/>
          <p:nvPr/>
        </p:nvSpPr>
        <p:spPr>
          <a:xfrm>
            <a:off x="766775" y="2129500"/>
            <a:ext cx="10516200" cy="424800"/>
          </a:xfrm>
          <a:prstGeom prst="rect">
            <a:avLst/>
          </a:prstGeom>
          <a:noFill/>
          <a:ln>
            <a:noFill/>
          </a:ln>
        </p:spPr>
        <p:txBody>
          <a:bodyPr spcFirstLastPara="1" wrap="square" lIns="0" tIns="45700" rIns="0" bIns="45700" anchor="t" anchorCtr="0">
            <a:spAutoFit/>
          </a:bodyPr>
          <a:lstStyle/>
          <a:p>
            <a:pPr marL="0" lvl="0" indent="0" algn="l" rtl="0">
              <a:lnSpc>
                <a:spcPct val="90000"/>
              </a:lnSpc>
              <a:spcBef>
                <a:spcPts val="1200"/>
              </a:spcBef>
              <a:spcAft>
                <a:spcPts val="0"/>
              </a:spcAft>
              <a:buNone/>
            </a:pPr>
            <a:r>
              <a:rPr lang="en-US" sz="1200">
                <a:solidFill>
                  <a:schemeClr val="dk1"/>
                </a:solidFill>
                <a:latin typeface="Noto Sans KR"/>
                <a:ea typeface="Noto Sans KR"/>
                <a:cs typeface="Noto Sans KR"/>
                <a:sym typeface="Noto Sans KR"/>
              </a:rPr>
              <a:t>This case takes advantage of AWS Backup which will be our single pane of glass to backup, copy and restore our Amazon EC2 instance and Amazon RDS database to the secondary region. And will use Amazon S3 Cross-Region Replication (CRR) to replicate our S3 objects to the secondary region.</a:t>
            </a:r>
            <a:endParaRPr sz="1200">
              <a:solidFill>
                <a:schemeClr val="dk1"/>
              </a:solidFill>
              <a:latin typeface="Noto Sans KR"/>
              <a:ea typeface="Noto Sans KR"/>
              <a:cs typeface="Noto Sans KR"/>
              <a:sym typeface="Noto Sans KR"/>
            </a:endParaRPr>
          </a:p>
        </p:txBody>
      </p:sp>
      <p:pic>
        <p:nvPicPr>
          <p:cNvPr id="2317" name="Google Shape;2317;p118"/>
          <p:cNvPicPr preferRelativeResize="0"/>
          <p:nvPr/>
        </p:nvPicPr>
        <p:blipFill>
          <a:blip r:embed="rId4">
            <a:alphaModFix/>
          </a:blip>
          <a:stretch>
            <a:fillRect/>
          </a:stretch>
        </p:blipFill>
        <p:spPr>
          <a:xfrm>
            <a:off x="2837925" y="2706700"/>
            <a:ext cx="6770144" cy="346225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pic>
        <p:nvPicPr>
          <p:cNvPr id="2323" name="Google Shape;2323;p119"/>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2324" name="Google Shape;2324;p119"/>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#18</a:t>
            </a:r>
            <a:endParaRPr/>
          </a:p>
        </p:txBody>
      </p:sp>
      <p:sp>
        <p:nvSpPr>
          <p:cNvPr id="2325" name="Google Shape;2325;p119"/>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AWS Marketplace Solutions</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2328" name="Google Shape;2328;p119"/>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pic>
        <p:nvPicPr>
          <p:cNvPr id="2333" name="Google Shape;2333;p12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334" name="Google Shape;2334;p120"/>
          <p:cNvGrpSpPr/>
          <p:nvPr/>
        </p:nvGrpSpPr>
        <p:grpSpPr>
          <a:xfrm>
            <a:off x="648321" y="338541"/>
            <a:ext cx="6882000" cy="735185"/>
            <a:chOff x="648321" y="434510"/>
            <a:chExt cx="6882000" cy="735185"/>
          </a:xfrm>
        </p:grpSpPr>
        <p:sp>
          <p:nvSpPr>
            <p:cNvPr id="2335" name="Google Shape;2335;p12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#18</a:t>
              </a:r>
              <a:endParaRPr sz="2400" b="1">
                <a:solidFill>
                  <a:schemeClr val="lt1"/>
                </a:solidFill>
                <a:latin typeface="Noto Sans"/>
                <a:ea typeface="Noto Sans"/>
                <a:cs typeface="Noto Sans"/>
                <a:sym typeface="Noto Sans"/>
              </a:endParaRPr>
            </a:p>
          </p:txBody>
        </p:sp>
        <p:sp>
          <p:nvSpPr>
            <p:cNvPr id="2336" name="Google Shape;2336;p12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AWS Marketplace Solutions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339" name="Google Shape;2339;p120"/>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third-party solutions available in the AWS Marketplace.</a:t>
            </a:r>
            <a:endParaRPr sz="1200">
              <a:solidFill>
                <a:schemeClr val="dk1"/>
              </a:solidFill>
              <a:latin typeface="Noto Sans"/>
              <a:ea typeface="Noto Sans"/>
              <a:cs typeface="Noto Sans"/>
              <a:sym typeface="Noto Sans"/>
            </a:endParaRPr>
          </a:p>
        </p:txBody>
      </p:sp>
      <p:sp>
        <p:nvSpPr>
          <p:cNvPr id="2340" name="Google Shape;2340;p12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2341" name="Google Shape;2341;p120"/>
          <p:cNvSpPr txBox="1"/>
          <p:nvPr/>
        </p:nvSpPr>
        <p:spPr>
          <a:xfrm>
            <a:off x="766762" y="31549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third-party solutions available in the AWS Marketplace.</a:t>
            </a:r>
            <a:endParaRPr sz="1200">
              <a:solidFill>
                <a:schemeClr val="dk1"/>
              </a:solidFill>
              <a:latin typeface="Noto Sans"/>
              <a:ea typeface="Noto Sans"/>
              <a:cs typeface="Noto Sans"/>
              <a:sym typeface="Noto Sans"/>
            </a:endParaRPr>
          </a:p>
        </p:txBody>
      </p:sp>
      <p:sp>
        <p:nvSpPr>
          <p:cNvPr id="2342" name="Google Shape;2342;p120"/>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pic>
        <p:nvPicPr>
          <p:cNvPr id="2347" name="Google Shape;2347;p12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348" name="Google Shape;2348;p121"/>
          <p:cNvGrpSpPr/>
          <p:nvPr/>
        </p:nvGrpSpPr>
        <p:grpSpPr>
          <a:xfrm>
            <a:off x="648321" y="338541"/>
            <a:ext cx="6882000" cy="735185"/>
            <a:chOff x="648321" y="434510"/>
            <a:chExt cx="6882000" cy="735185"/>
          </a:xfrm>
        </p:grpSpPr>
        <p:sp>
          <p:nvSpPr>
            <p:cNvPr id="2349" name="Google Shape;2349;p12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#18</a:t>
              </a:r>
              <a:endParaRPr sz="2400" b="1">
                <a:solidFill>
                  <a:schemeClr val="lt1"/>
                </a:solidFill>
                <a:latin typeface="Noto Sans"/>
                <a:ea typeface="Noto Sans"/>
                <a:cs typeface="Noto Sans"/>
                <a:sym typeface="Noto Sans"/>
              </a:endParaRPr>
            </a:p>
          </p:txBody>
        </p:sp>
        <p:sp>
          <p:nvSpPr>
            <p:cNvPr id="2350" name="Google Shape;2350;p12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AWS Marketplace Solutions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353" name="Google Shape;2353;p121"/>
          <p:cNvSpPr txBox="1"/>
          <p:nvPr/>
        </p:nvSpPr>
        <p:spPr>
          <a:xfrm>
            <a:off x="766775" y="2075425"/>
            <a:ext cx="10658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Do you plan to use the Market place solution in this project?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 There are currently no plans to use it.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[After completing 18 test case items, additional questions]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Inner Architecture within the EKS Cluster - Is it possible to share spec information such as Pods?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AIS demand survey provided (Excel).xlsx</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3.Is it possible to share documents related to the Beast system?</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English manual available</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2354" name="Google Shape;2354;p12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96" name="Google Shape;296;p26"/>
          <p:cNvGrpSpPr/>
          <p:nvPr/>
        </p:nvGrpSpPr>
        <p:grpSpPr>
          <a:xfrm>
            <a:off x="648321" y="338541"/>
            <a:ext cx="6882000" cy="735185"/>
            <a:chOff x="648321" y="434510"/>
            <a:chExt cx="6882000" cy="735185"/>
          </a:xfrm>
        </p:grpSpPr>
        <p:sp>
          <p:nvSpPr>
            <p:cNvPr id="297" name="Google Shape;297;p2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298" name="Google Shape;298;p2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301" name="Google Shape;301;p2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EKS Worker Node Types - Managed node groups </a:t>
            </a:r>
            <a:endParaRPr sz="1600" b="1">
              <a:solidFill>
                <a:schemeClr val="dk1"/>
              </a:solidFill>
              <a:latin typeface="Noto Sans"/>
              <a:ea typeface="Noto Sans"/>
              <a:cs typeface="Noto Sans"/>
              <a:sym typeface="Noto Sans"/>
            </a:endParaRPr>
          </a:p>
        </p:txBody>
      </p:sp>
      <p:sp>
        <p:nvSpPr>
          <p:cNvPr id="302" name="Google Shape;302;p26"/>
          <p:cNvSpPr/>
          <p:nvPr/>
        </p:nvSpPr>
        <p:spPr>
          <a:xfrm>
            <a:off x="1041643" y="2458202"/>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Customer Data</a:t>
            </a:r>
            <a:endParaRPr sz="1000"/>
          </a:p>
        </p:txBody>
      </p:sp>
      <p:sp>
        <p:nvSpPr>
          <p:cNvPr id="303" name="Google Shape;303;p26"/>
          <p:cNvSpPr/>
          <p:nvPr/>
        </p:nvSpPr>
        <p:spPr>
          <a:xfrm>
            <a:off x="1041643" y="2927074"/>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Container Images, Source Code, IAM</a:t>
            </a:r>
            <a:endParaRPr sz="1000"/>
          </a:p>
        </p:txBody>
      </p:sp>
      <p:sp>
        <p:nvSpPr>
          <p:cNvPr id="304" name="Google Shape;304;p26"/>
          <p:cNvSpPr/>
          <p:nvPr/>
        </p:nvSpPr>
        <p:spPr>
          <a:xfrm>
            <a:off x="1041643" y="4541367"/>
            <a:ext cx="3230700" cy="4689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EKS Cluster Configuration</a:t>
            </a:r>
            <a:endParaRPr sz="1000"/>
          </a:p>
        </p:txBody>
      </p:sp>
      <p:sp>
        <p:nvSpPr>
          <p:cNvPr id="305" name="Google Shape;305;p26"/>
          <p:cNvSpPr/>
          <p:nvPr/>
        </p:nvSpPr>
        <p:spPr>
          <a:xfrm>
            <a:off x="1041644" y="5010240"/>
            <a:ext cx="16146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Worker Node Scaling</a:t>
            </a:r>
            <a:endParaRPr sz="1000"/>
          </a:p>
        </p:txBody>
      </p:sp>
      <p:sp>
        <p:nvSpPr>
          <p:cNvPr id="306" name="Google Shape;306;p26"/>
          <p:cNvSpPr/>
          <p:nvPr/>
        </p:nvSpPr>
        <p:spPr>
          <a:xfrm>
            <a:off x="2661115" y="5010240"/>
            <a:ext cx="16110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VPC Configuration</a:t>
            </a:r>
            <a:endParaRPr sz="1000"/>
          </a:p>
        </p:txBody>
      </p:sp>
      <p:sp>
        <p:nvSpPr>
          <p:cNvPr id="307" name="Google Shape;307;p26"/>
          <p:cNvSpPr/>
          <p:nvPr/>
        </p:nvSpPr>
        <p:spPr>
          <a:xfrm>
            <a:off x="1036650" y="5459877"/>
            <a:ext cx="3235800" cy="3537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OS, Kubelet, CRI &amp; AMI, AMI Configuration</a:t>
            </a:r>
            <a:endParaRPr sz="1000"/>
          </a:p>
        </p:txBody>
      </p:sp>
      <p:sp>
        <p:nvSpPr>
          <p:cNvPr id="308" name="Google Shape;308;p26"/>
          <p:cNvSpPr/>
          <p:nvPr/>
        </p:nvSpPr>
        <p:spPr>
          <a:xfrm rot="5400000">
            <a:off x="723395"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Network Policies</a:t>
            </a:r>
            <a:endParaRPr sz="1000"/>
          </a:p>
        </p:txBody>
      </p:sp>
      <p:sp>
        <p:nvSpPr>
          <p:cNvPr id="309" name="Google Shape;309;p26"/>
          <p:cNvSpPr/>
          <p:nvPr/>
        </p:nvSpPr>
        <p:spPr>
          <a:xfrm rot="5400000">
            <a:off x="1126182"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RBAC Bindings</a:t>
            </a:r>
            <a:endParaRPr sz="1000"/>
          </a:p>
        </p:txBody>
      </p:sp>
      <p:sp>
        <p:nvSpPr>
          <p:cNvPr id="310" name="Google Shape;310;p26"/>
          <p:cNvSpPr/>
          <p:nvPr/>
        </p:nvSpPr>
        <p:spPr>
          <a:xfrm rot="5400000">
            <a:off x="1530634"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Quotas &amp; Limit Ranges</a:t>
            </a:r>
            <a:endParaRPr sz="1000"/>
          </a:p>
        </p:txBody>
      </p:sp>
      <p:sp>
        <p:nvSpPr>
          <p:cNvPr id="311" name="Google Shape;311;p26"/>
          <p:cNvSpPr/>
          <p:nvPr/>
        </p:nvSpPr>
        <p:spPr>
          <a:xfrm rot="5400000">
            <a:off x="1933420"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HPA &amp; VPA</a:t>
            </a:r>
            <a:endParaRPr sz="1000"/>
          </a:p>
        </p:txBody>
      </p:sp>
      <p:sp>
        <p:nvSpPr>
          <p:cNvPr id="312" name="Google Shape;312;p26"/>
          <p:cNvSpPr/>
          <p:nvPr/>
        </p:nvSpPr>
        <p:spPr>
          <a:xfrm rot="5400000">
            <a:off x="2339537"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QOS and Pod Priority</a:t>
            </a:r>
            <a:endParaRPr sz="1000"/>
          </a:p>
        </p:txBody>
      </p:sp>
      <p:sp>
        <p:nvSpPr>
          <p:cNvPr id="313" name="Google Shape;313;p26"/>
          <p:cNvSpPr/>
          <p:nvPr/>
        </p:nvSpPr>
        <p:spPr>
          <a:xfrm rot="5400000">
            <a:off x="2742324"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Security Policies</a:t>
            </a:r>
            <a:endParaRPr sz="1000"/>
          </a:p>
        </p:txBody>
      </p:sp>
      <p:sp>
        <p:nvSpPr>
          <p:cNvPr id="314" name="Google Shape;314;p26"/>
          <p:cNvSpPr/>
          <p:nvPr/>
        </p:nvSpPr>
        <p:spPr>
          <a:xfrm rot="5400000">
            <a:off x="3146775"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Disruption Budgets</a:t>
            </a:r>
            <a:endParaRPr sz="1000"/>
          </a:p>
        </p:txBody>
      </p:sp>
      <p:sp>
        <p:nvSpPr>
          <p:cNvPr id="315" name="Google Shape;315;p26"/>
          <p:cNvSpPr/>
          <p:nvPr/>
        </p:nvSpPr>
        <p:spPr>
          <a:xfrm rot="5400000">
            <a:off x="3549562"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Cluster Add-Ons</a:t>
            </a:r>
            <a:endParaRPr sz="1000"/>
          </a:p>
        </p:txBody>
      </p:sp>
      <p:sp>
        <p:nvSpPr>
          <p:cNvPr id="316" name="Google Shape;316;p26"/>
          <p:cNvSpPr/>
          <p:nvPr/>
        </p:nvSpPr>
        <p:spPr>
          <a:xfrm rot="5400000">
            <a:off x="3231727" y="3895501"/>
            <a:ext cx="3355500" cy="4809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Kubernetes Control Plane</a:t>
            </a:r>
            <a:endParaRPr sz="1000"/>
          </a:p>
        </p:txBody>
      </p:sp>
      <p:sp>
        <p:nvSpPr>
          <p:cNvPr id="317" name="Google Shape;317;p26"/>
          <p:cNvSpPr/>
          <p:nvPr/>
        </p:nvSpPr>
        <p:spPr>
          <a:xfrm rot="5400000">
            <a:off x="4544192" y="3064052"/>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API Server</a:t>
            </a:r>
            <a:endParaRPr sz="1000"/>
          </a:p>
        </p:txBody>
      </p:sp>
      <p:sp>
        <p:nvSpPr>
          <p:cNvPr id="318" name="Google Shape;318;p26"/>
          <p:cNvSpPr/>
          <p:nvPr/>
        </p:nvSpPr>
        <p:spPr>
          <a:xfrm rot="5400000">
            <a:off x="5043145" y="4257979"/>
            <a:ext cx="1662600" cy="14487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ETCD</a:t>
            </a:r>
            <a:endParaRPr sz="1000"/>
          </a:p>
        </p:txBody>
      </p:sp>
      <p:sp>
        <p:nvSpPr>
          <p:cNvPr id="319" name="Google Shape;319;p26"/>
          <p:cNvSpPr/>
          <p:nvPr/>
        </p:nvSpPr>
        <p:spPr>
          <a:xfrm rot="5400000">
            <a:off x="5025207"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Controller Manager</a:t>
            </a:r>
            <a:endParaRPr sz="1000"/>
          </a:p>
        </p:txBody>
      </p:sp>
      <p:sp>
        <p:nvSpPr>
          <p:cNvPr id="320" name="Google Shape;320;p26"/>
          <p:cNvSpPr/>
          <p:nvPr/>
        </p:nvSpPr>
        <p:spPr>
          <a:xfrm rot="5400000">
            <a:off x="5512045"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Scheduler</a:t>
            </a:r>
            <a:endParaRPr sz="1000"/>
          </a:p>
        </p:txBody>
      </p:sp>
      <p:cxnSp>
        <p:nvCxnSpPr>
          <p:cNvPr id="321" name="Google Shape;321;p26"/>
          <p:cNvCxnSpPr/>
          <p:nvPr/>
        </p:nvCxnSpPr>
        <p:spPr>
          <a:xfrm>
            <a:off x="4478649" y="2458200"/>
            <a:ext cx="0" cy="3355500"/>
          </a:xfrm>
          <a:prstGeom prst="straightConnector1">
            <a:avLst/>
          </a:prstGeom>
          <a:noFill/>
          <a:ln w="44450" cap="flat" cmpd="sng">
            <a:solidFill>
              <a:schemeClr val="accent1"/>
            </a:solidFill>
            <a:prstDash val="dash"/>
            <a:miter lim="800000"/>
            <a:headEnd type="none" w="sm" len="sm"/>
            <a:tailEnd type="none" w="sm" len="sm"/>
          </a:ln>
        </p:spPr>
      </p:cxnSp>
      <p:sp>
        <p:nvSpPr>
          <p:cNvPr id="322" name="Google Shape;322;p26"/>
          <p:cNvSpPr/>
          <p:nvPr/>
        </p:nvSpPr>
        <p:spPr>
          <a:xfrm>
            <a:off x="5131891" y="5919552"/>
            <a:ext cx="240900" cy="2463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23" name="Google Shape;323;p26"/>
          <p:cNvSpPr/>
          <p:nvPr/>
        </p:nvSpPr>
        <p:spPr>
          <a:xfrm rot="-5400000">
            <a:off x="3246604" y="5922252"/>
            <a:ext cx="246300" cy="240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24" name="Google Shape;324;p26"/>
          <p:cNvSpPr txBox="1"/>
          <p:nvPr/>
        </p:nvSpPr>
        <p:spPr>
          <a:xfrm>
            <a:off x="5358980" y="5919562"/>
            <a:ext cx="16023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AWS Responsibility</a:t>
            </a:r>
            <a:endParaRPr sz="1000">
              <a:solidFill>
                <a:schemeClr val="dk1"/>
              </a:solidFill>
            </a:endParaRPr>
          </a:p>
        </p:txBody>
      </p:sp>
      <p:sp>
        <p:nvSpPr>
          <p:cNvPr id="325" name="Google Shape;325;p26"/>
          <p:cNvSpPr txBox="1"/>
          <p:nvPr/>
        </p:nvSpPr>
        <p:spPr>
          <a:xfrm>
            <a:off x="3434650" y="5919550"/>
            <a:ext cx="15318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Customer Responsibility</a:t>
            </a:r>
            <a:endParaRPr sz="1000">
              <a:solidFill>
                <a:schemeClr val="dk1"/>
              </a:solidFill>
            </a:endParaRPr>
          </a:p>
        </p:txBody>
      </p:sp>
      <p:sp>
        <p:nvSpPr>
          <p:cNvPr id="326" name="Google Shape;326;p26"/>
          <p:cNvSpPr txBox="1"/>
          <p:nvPr/>
        </p:nvSpPr>
        <p:spPr>
          <a:xfrm>
            <a:off x="6768875" y="2471200"/>
            <a:ext cx="4656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SzPts val="1100"/>
              <a:buNone/>
            </a:pPr>
            <a:r>
              <a:rPr lang="en-US" sz="1200">
                <a:solidFill>
                  <a:schemeClr val="dk1"/>
                </a:solidFill>
                <a:latin typeface="Noto Sans"/>
                <a:ea typeface="Noto Sans"/>
                <a:cs typeface="Noto Sans"/>
                <a:sym typeface="Noto Sans"/>
              </a:rPr>
              <a:t>This model gives developers the freedom to manage not only the workload but also the worker nodes. Worker nodes consist of a group of virtual machines. However, the control manager is always managed by AWS.</a:t>
            </a:r>
            <a:endParaRPr sz="1200">
              <a:solidFill>
                <a:schemeClr val="dk1"/>
              </a:solidFill>
              <a:latin typeface="Noto Sans"/>
              <a:ea typeface="Noto Sans"/>
              <a:cs typeface="Noto Sans"/>
              <a:sym typeface="No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332" name="Google Shape;332;p27"/>
          <p:cNvGrpSpPr/>
          <p:nvPr/>
        </p:nvGrpSpPr>
        <p:grpSpPr>
          <a:xfrm>
            <a:off x="648321" y="338541"/>
            <a:ext cx="6882000" cy="735185"/>
            <a:chOff x="648321" y="434510"/>
            <a:chExt cx="6882000" cy="735185"/>
          </a:xfrm>
        </p:grpSpPr>
        <p:sp>
          <p:nvSpPr>
            <p:cNvPr id="333" name="Google Shape;333;p2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334" name="Google Shape;334;p2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337" name="Google Shape;337;p2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EKS Worker Node Types - Fargate</a:t>
            </a:r>
            <a:endParaRPr sz="1600" b="1">
              <a:solidFill>
                <a:schemeClr val="dk1"/>
              </a:solidFill>
              <a:latin typeface="Noto Sans"/>
              <a:ea typeface="Noto Sans"/>
              <a:cs typeface="Noto Sans"/>
              <a:sym typeface="Noto Sans"/>
            </a:endParaRPr>
          </a:p>
        </p:txBody>
      </p:sp>
      <p:sp>
        <p:nvSpPr>
          <p:cNvPr id="338" name="Google Shape;338;p27"/>
          <p:cNvSpPr/>
          <p:nvPr/>
        </p:nvSpPr>
        <p:spPr>
          <a:xfrm>
            <a:off x="1041643" y="2458202"/>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Customer Data</a:t>
            </a:r>
            <a:endParaRPr sz="1000"/>
          </a:p>
        </p:txBody>
      </p:sp>
      <p:sp>
        <p:nvSpPr>
          <p:cNvPr id="339" name="Google Shape;339;p27"/>
          <p:cNvSpPr/>
          <p:nvPr/>
        </p:nvSpPr>
        <p:spPr>
          <a:xfrm>
            <a:off x="1041643" y="2927074"/>
            <a:ext cx="32307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Container Images, Source Code, IAM</a:t>
            </a:r>
            <a:endParaRPr sz="1000"/>
          </a:p>
        </p:txBody>
      </p:sp>
      <p:sp>
        <p:nvSpPr>
          <p:cNvPr id="340" name="Google Shape;340;p27"/>
          <p:cNvSpPr/>
          <p:nvPr/>
        </p:nvSpPr>
        <p:spPr>
          <a:xfrm>
            <a:off x="1041643" y="4541367"/>
            <a:ext cx="3230700" cy="4689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EKS Cluster Configuration</a:t>
            </a:r>
            <a:endParaRPr sz="1000"/>
          </a:p>
        </p:txBody>
      </p:sp>
      <p:sp>
        <p:nvSpPr>
          <p:cNvPr id="341" name="Google Shape;341;p27"/>
          <p:cNvSpPr/>
          <p:nvPr/>
        </p:nvSpPr>
        <p:spPr>
          <a:xfrm>
            <a:off x="1041644" y="5010240"/>
            <a:ext cx="1614600" cy="4689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Worker Node Scaling</a:t>
            </a:r>
            <a:endParaRPr sz="1000"/>
          </a:p>
        </p:txBody>
      </p:sp>
      <p:sp>
        <p:nvSpPr>
          <p:cNvPr id="342" name="Google Shape;342;p27"/>
          <p:cNvSpPr/>
          <p:nvPr/>
        </p:nvSpPr>
        <p:spPr>
          <a:xfrm>
            <a:off x="2661115" y="5010240"/>
            <a:ext cx="1611000" cy="468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VPC Configuration</a:t>
            </a:r>
            <a:endParaRPr sz="1000"/>
          </a:p>
        </p:txBody>
      </p:sp>
      <p:sp>
        <p:nvSpPr>
          <p:cNvPr id="343" name="Google Shape;343;p27"/>
          <p:cNvSpPr/>
          <p:nvPr/>
        </p:nvSpPr>
        <p:spPr>
          <a:xfrm>
            <a:off x="1036650" y="5459877"/>
            <a:ext cx="3235800" cy="3537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OS, Kubelet, CRI &amp; AMI, AMI Configuration</a:t>
            </a:r>
            <a:endParaRPr sz="1000"/>
          </a:p>
        </p:txBody>
      </p:sp>
      <p:sp>
        <p:nvSpPr>
          <p:cNvPr id="344" name="Google Shape;344;p27"/>
          <p:cNvSpPr/>
          <p:nvPr/>
        </p:nvSpPr>
        <p:spPr>
          <a:xfrm rot="5400000">
            <a:off x="723395"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Network Policies</a:t>
            </a:r>
            <a:endParaRPr sz="1000"/>
          </a:p>
        </p:txBody>
      </p:sp>
      <p:sp>
        <p:nvSpPr>
          <p:cNvPr id="345" name="Google Shape;345;p27"/>
          <p:cNvSpPr/>
          <p:nvPr/>
        </p:nvSpPr>
        <p:spPr>
          <a:xfrm rot="5400000">
            <a:off x="1126182"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RBAC Bindings</a:t>
            </a:r>
            <a:endParaRPr sz="1000"/>
          </a:p>
        </p:txBody>
      </p:sp>
      <p:sp>
        <p:nvSpPr>
          <p:cNvPr id="346" name="Google Shape;346;p27"/>
          <p:cNvSpPr/>
          <p:nvPr/>
        </p:nvSpPr>
        <p:spPr>
          <a:xfrm rot="5400000">
            <a:off x="1530634"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Quotas &amp; Limit Ranges</a:t>
            </a:r>
            <a:endParaRPr sz="1000"/>
          </a:p>
        </p:txBody>
      </p:sp>
      <p:sp>
        <p:nvSpPr>
          <p:cNvPr id="347" name="Google Shape;347;p27"/>
          <p:cNvSpPr/>
          <p:nvPr/>
        </p:nvSpPr>
        <p:spPr>
          <a:xfrm rot="5400000">
            <a:off x="1933420"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HPA &amp; VPA</a:t>
            </a:r>
            <a:endParaRPr sz="1000"/>
          </a:p>
        </p:txBody>
      </p:sp>
      <p:sp>
        <p:nvSpPr>
          <p:cNvPr id="348" name="Google Shape;348;p27"/>
          <p:cNvSpPr/>
          <p:nvPr/>
        </p:nvSpPr>
        <p:spPr>
          <a:xfrm rot="5400000">
            <a:off x="2339537"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QOS and Pod Priority</a:t>
            </a:r>
            <a:endParaRPr sz="1000"/>
          </a:p>
        </p:txBody>
      </p:sp>
      <p:sp>
        <p:nvSpPr>
          <p:cNvPr id="349" name="Google Shape;349;p27"/>
          <p:cNvSpPr/>
          <p:nvPr/>
        </p:nvSpPr>
        <p:spPr>
          <a:xfrm rot="5400000">
            <a:off x="2742324" y="3766439"/>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Security Policies</a:t>
            </a:r>
            <a:endParaRPr sz="1000"/>
          </a:p>
        </p:txBody>
      </p:sp>
      <p:sp>
        <p:nvSpPr>
          <p:cNvPr id="350" name="Google Shape;350;p27"/>
          <p:cNvSpPr/>
          <p:nvPr/>
        </p:nvSpPr>
        <p:spPr>
          <a:xfrm rot="5400000">
            <a:off x="3146775" y="3764594"/>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Pod Disruption Budgets</a:t>
            </a:r>
            <a:endParaRPr sz="1000"/>
          </a:p>
        </p:txBody>
      </p:sp>
      <p:sp>
        <p:nvSpPr>
          <p:cNvPr id="351" name="Google Shape;351;p27"/>
          <p:cNvSpPr/>
          <p:nvPr/>
        </p:nvSpPr>
        <p:spPr>
          <a:xfrm rot="5400000">
            <a:off x="3549562" y="3762761"/>
            <a:ext cx="1041000" cy="404400"/>
          </a:xfrm>
          <a:prstGeom prst="rect">
            <a:avLst/>
          </a:prstGeom>
          <a:solidFill>
            <a:srgbClr val="002060"/>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Cluster Add-Ons</a:t>
            </a:r>
            <a:endParaRPr sz="1000"/>
          </a:p>
        </p:txBody>
      </p:sp>
      <p:sp>
        <p:nvSpPr>
          <p:cNvPr id="352" name="Google Shape;352;p27"/>
          <p:cNvSpPr/>
          <p:nvPr/>
        </p:nvSpPr>
        <p:spPr>
          <a:xfrm rot="5400000">
            <a:off x="3231727" y="3895501"/>
            <a:ext cx="3355500" cy="4809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Kubernetes Control Plane</a:t>
            </a:r>
            <a:endParaRPr sz="1000"/>
          </a:p>
        </p:txBody>
      </p:sp>
      <p:sp>
        <p:nvSpPr>
          <p:cNvPr id="353" name="Google Shape;353;p27"/>
          <p:cNvSpPr/>
          <p:nvPr/>
        </p:nvSpPr>
        <p:spPr>
          <a:xfrm rot="5400000">
            <a:off x="4544192" y="3064052"/>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API Server</a:t>
            </a:r>
            <a:endParaRPr sz="1000"/>
          </a:p>
        </p:txBody>
      </p:sp>
      <p:sp>
        <p:nvSpPr>
          <p:cNvPr id="354" name="Google Shape;354;p27"/>
          <p:cNvSpPr/>
          <p:nvPr/>
        </p:nvSpPr>
        <p:spPr>
          <a:xfrm rot="5400000">
            <a:off x="5043145" y="4257979"/>
            <a:ext cx="1662600" cy="14487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ETCD</a:t>
            </a:r>
            <a:endParaRPr sz="1000"/>
          </a:p>
        </p:txBody>
      </p:sp>
      <p:sp>
        <p:nvSpPr>
          <p:cNvPr id="355" name="Google Shape;355;p27"/>
          <p:cNvSpPr/>
          <p:nvPr/>
        </p:nvSpPr>
        <p:spPr>
          <a:xfrm rot="5400000">
            <a:off x="5025207"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Controller Manager</a:t>
            </a:r>
            <a:endParaRPr sz="1000"/>
          </a:p>
        </p:txBody>
      </p:sp>
      <p:sp>
        <p:nvSpPr>
          <p:cNvPr id="356" name="Google Shape;356;p27"/>
          <p:cNvSpPr/>
          <p:nvPr/>
        </p:nvSpPr>
        <p:spPr>
          <a:xfrm rot="5400000">
            <a:off x="5512045" y="3064051"/>
            <a:ext cx="1692600" cy="480900"/>
          </a:xfrm>
          <a:prstGeom prst="rect">
            <a:avLst/>
          </a:prstGeom>
          <a:solidFill>
            <a:srgbClr val="064F48"/>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Scheduler</a:t>
            </a:r>
            <a:endParaRPr sz="1000"/>
          </a:p>
        </p:txBody>
      </p:sp>
      <p:cxnSp>
        <p:nvCxnSpPr>
          <p:cNvPr id="357" name="Google Shape;357;p27"/>
          <p:cNvCxnSpPr/>
          <p:nvPr/>
        </p:nvCxnSpPr>
        <p:spPr>
          <a:xfrm>
            <a:off x="4478649" y="2458200"/>
            <a:ext cx="0" cy="3355500"/>
          </a:xfrm>
          <a:prstGeom prst="straightConnector1">
            <a:avLst/>
          </a:prstGeom>
          <a:noFill/>
          <a:ln w="44450" cap="flat" cmpd="sng">
            <a:solidFill>
              <a:schemeClr val="accent1"/>
            </a:solidFill>
            <a:prstDash val="dash"/>
            <a:miter lim="800000"/>
            <a:headEnd type="none" w="sm" len="sm"/>
            <a:tailEnd type="none" w="sm" len="sm"/>
          </a:ln>
        </p:spPr>
      </p:cxnSp>
      <p:sp>
        <p:nvSpPr>
          <p:cNvPr id="358" name="Google Shape;358;p27"/>
          <p:cNvSpPr/>
          <p:nvPr/>
        </p:nvSpPr>
        <p:spPr>
          <a:xfrm>
            <a:off x="5131891" y="5919552"/>
            <a:ext cx="240900" cy="246300"/>
          </a:xfrm>
          <a:prstGeom prst="rect">
            <a:avLst/>
          </a:prstGeom>
          <a:solidFill>
            <a:srgbClr val="09776C"/>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59" name="Google Shape;359;p27"/>
          <p:cNvSpPr/>
          <p:nvPr/>
        </p:nvSpPr>
        <p:spPr>
          <a:xfrm rot="-5400000">
            <a:off x="3246604" y="5922252"/>
            <a:ext cx="246300" cy="240900"/>
          </a:xfrm>
          <a:prstGeom prst="rect">
            <a:avLst/>
          </a:prstGeom>
          <a:solidFill>
            <a:srgbClr val="289EFF"/>
          </a:solidFill>
          <a:ln w="12700" cap="flat" cmpd="sng">
            <a:solidFill>
              <a:srgbClr val="1D73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60" name="Google Shape;360;p27"/>
          <p:cNvSpPr txBox="1"/>
          <p:nvPr/>
        </p:nvSpPr>
        <p:spPr>
          <a:xfrm>
            <a:off x="5358980" y="5919562"/>
            <a:ext cx="16023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AWS Responsibility</a:t>
            </a:r>
            <a:endParaRPr sz="1000">
              <a:solidFill>
                <a:schemeClr val="dk1"/>
              </a:solidFill>
            </a:endParaRPr>
          </a:p>
        </p:txBody>
      </p:sp>
      <p:sp>
        <p:nvSpPr>
          <p:cNvPr id="361" name="Google Shape;361;p27"/>
          <p:cNvSpPr txBox="1"/>
          <p:nvPr/>
        </p:nvSpPr>
        <p:spPr>
          <a:xfrm>
            <a:off x="3434650" y="5919550"/>
            <a:ext cx="1531800" cy="246300"/>
          </a:xfrm>
          <a:prstGeom prst="rect">
            <a:avLst/>
          </a:prstGeom>
          <a:noFill/>
          <a:ln>
            <a:noFill/>
          </a:ln>
        </p:spPr>
        <p:txBody>
          <a:bodyPr spcFirstLastPara="1" wrap="square" lIns="91425" tIns="45700" rIns="45700"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Customer Responsibility</a:t>
            </a:r>
            <a:endParaRPr sz="1000">
              <a:solidFill>
                <a:schemeClr val="dk1"/>
              </a:solidFill>
            </a:endParaRPr>
          </a:p>
        </p:txBody>
      </p:sp>
      <p:sp>
        <p:nvSpPr>
          <p:cNvPr id="362" name="Google Shape;362;p27"/>
          <p:cNvSpPr txBox="1"/>
          <p:nvPr/>
        </p:nvSpPr>
        <p:spPr>
          <a:xfrm>
            <a:off x="6768875" y="2471200"/>
            <a:ext cx="4656300" cy="1662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SzPts val="1100"/>
              <a:buNone/>
            </a:pPr>
            <a:r>
              <a:rPr lang="en-US" sz="1200">
                <a:solidFill>
                  <a:schemeClr val="dk1"/>
                </a:solidFill>
                <a:latin typeface="Noto Sans"/>
                <a:ea typeface="Noto Sans"/>
                <a:cs typeface="Noto Sans"/>
                <a:sym typeface="Noto Sans"/>
              </a:rPr>
              <a:t>This model has been designed to give developers the possibility to concentrate only on their workload, pod configurations, and application logic, without worrying about the infrastructure management, availability, fault tolerance, scaling, and patching of host machines. Therefore the control manager and worker nodes are managed by AWS.</a:t>
            </a:r>
            <a:endParaRPr sz="1200">
              <a:solidFill>
                <a:schemeClr val="dk1"/>
              </a:solidFill>
              <a:latin typeface="Noto Sans"/>
              <a:ea typeface="Noto Sans"/>
              <a:cs typeface="Noto Sans"/>
              <a:sym typeface="No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28"/>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369" name="Google Shape;369;p28"/>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#3</a:t>
            </a:r>
            <a:endParaRPr/>
          </a:p>
        </p:txBody>
      </p:sp>
      <p:sp>
        <p:nvSpPr>
          <p:cNvPr id="370" name="Google Shape;370;p28"/>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Serverless Computing</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378" name="Google Shape;378;p29"/>
          <p:cNvGrpSpPr/>
          <p:nvPr/>
        </p:nvGrpSpPr>
        <p:grpSpPr>
          <a:xfrm>
            <a:off x="648321" y="338541"/>
            <a:ext cx="6882000" cy="735185"/>
            <a:chOff x="648321" y="434510"/>
            <a:chExt cx="6882000" cy="735185"/>
          </a:xfrm>
        </p:grpSpPr>
        <p:sp>
          <p:nvSpPr>
            <p:cNvPr id="379" name="Google Shape;379;p2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#3</a:t>
              </a:r>
              <a:endParaRPr sz="2400" b="1">
                <a:solidFill>
                  <a:schemeClr val="lt1"/>
                </a:solidFill>
                <a:latin typeface="Noto Sans"/>
                <a:ea typeface="Noto Sans"/>
                <a:cs typeface="Noto Sans"/>
                <a:sym typeface="Noto Sans"/>
              </a:endParaRPr>
            </a:p>
          </p:txBody>
        </p:sp>
        <p:sp>
          <p:nvSpPr>
            <p:cNvPr id="380" name="Google Shape;380;p2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Serverless Computing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383" name="Google Shape;383;p29"/>
          <p:cNvSpPr txBox="1"/>
          <p:nvPr/>
        </p:nvSpPr>
        <p:spPr>
          <a:xfrm>
            <a:off x="766775" y="2075425"/>
            <a:ext cx="10658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Explain the process and concepts involved in developing and deploying serverless functions with AWS Lambda.</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Explain the process and concepts involved in scaling and response times for serverless functions.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384" name="Google Shape;384;p2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385" name="Google Shape;385;p29"/>
          <p:cNvSpPr txBox="1"/>
          <p:nvPr/>
        </p:nvSpPr>
        <p:spPr>
          <a:xfrm>
            <a:off x="766762" y="3154925"/>
            <a:ext cx="10658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The proposed solution should explain the process and concepts involved in developing and deploying serverless functions with AWS Lambda.</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The proposed solution should explain the process and concepts involved in scaling and response times for serverless functions.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386" name="Google Shape;386;p29"/>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392" name="Google Shape;392;p30"/>
          <p:cNvGrpSpPr/>
          <p:nvPr/>
        </p:nvGrpSpPr>
        <p:grpSpPr>
          <a:xfrm>
            <a:off x="648321" y="338541"/>
            <a:ext cx="6882000" cy="735185"/>
            <a:chOff x="648321" y="434510"/>
            <a:chExt cx="6882000" cy="735185"/>
          </a:xfrm>
        </p:grpSpPr>
        <p:sp>
          <p:nvSpPr>
            <p:cNvPr id="393" name="Google Shape;393;p3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#3</a:t>
              </a:r>
              <a:endParaRPr sz="2400" b="1">
                <a:solidFill>
                  <a:schemeClr val="lt1"/>
                </a:solidFill>
                <a:latin typeface="Noto Sans"/>
                <a:ea typeface="Noto Sans"/>
                <a:cs typeface="Noto Sans"/>
                <a:sym typeface="Noto Sans"/>
              </a:endParaRPr>
            </a:p>
          </p:txBody>
        </p:sp>
        <p:sp>
          <p:nvSpPr>
            <p:cNvPr id="394" name="Google Shape;394;p3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Serverless Computing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397" name="Google Shape;397;p30"/>
          <p:cNvSpPr txBox="1"/>
          <p:nvPr/>
        </p:nvSpPr>
        <p:spPr>
          <a:xfrm>
            <a:off x="766775" y="2075425"/>
            <a:ext cx="106584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Noto Sans"/>
                <a:ea typeface="Noto Sans"/>
                <a:cs typeface="Noto Sans"/>
                <a:sym typeface="Noto Sans"/>
              </a:rPr>
              <a:t>1. How to use Lambda service in this project?</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dirty="0">
              <a:solidFill>
                <a:schemeClr val="dk1"/>
              </a:solidFill>
              <a:latin typeface="Noto Sans"/>
              <a:ea typeface="Noto Sans"/>
              <a:cs typeface="Noto Sans"/>
              <a:sym typeface="Noto Sans"/>
            </a:endParaRPr>
          </a:p>
        </p:txBody>
      </p:sp>
      <p:sp>
        <p:nvSpPr>
          <p:cNvPr id="398" name="Google Shape;398;p3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
        <p:nvSpPr>
          <p:cNvPr id="399" name="Google Shape;399;p30"/>
          <p:cNvSpPr txBox="1"/>
          <p:nvPr/>
        </p:nvSpPr>
        <p:spPr>
          <a:xfrm>
            <a:off x="766800" y="2955900"/>
            <a:ext cx="10903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highlight>
                  <a:srgbClr val="FDFDFD"/>
                </a:highlight>
                <a:latin typeface="Microsoft Yahei"/>
                <a:ea typeface="Microsoft Yahei"/>
                <a:cs typeface="Microsoft Yahei"/>
                <a:sym typeface="Microsoft Yahei"/>
              </a:rPr>
              <a:t>aws backup lambda use case reference</a:t>
            </a:r>
            <a:endParaRPr sz="1200">
              <a:solidFill>
                <a:schemeClr val="dk1"/>
              </a:solidFill>
              <a:highlight>
                <a:srgbClr val="FDFDFD"/>
              </a:highlight>
              <a:latin typeface="Microsoft Yahei"/>
              <a:ea typeface="Microsoft Yahei"/>
              <a:cs typeface="Microsoft Yahei"/>
              <a:sym typeface="Microsoft Yahei"/>
            </a:endParaRPr>
          </a:p>
          <a:p>
            <a:pPr marL="457200" lvl="0" indent="-304800" algn="l" rtl="0">
              <a:spcBef>
                <a:spcPts val="0"/>
              </a:spcBef>
              <a:spcAft>
                <a:spcPts val="0"/>
              </a:spcAft>
              <a:buClr>
                <a:schemeClr val="dk1"/>
              </a:buClr>
              <a:buSzPts val="1200"/>
              <a:buFont typeface="Microsoft Yahei"/>
              <a:buChar char="●"/>
            </a:pPr>
            <a:r>
              <a:rPr lang="en-US" sz="1200">
                <a:solidFill>
                  <a:schemeClr val="dk1"/>
                </a:solidFill>
                <a:highlight>
                  <a:srgbClr val="FDFDFD"/>
                </a:highlight>
                <a:latin typeface="Microsoft Yahei"/>
                <a:ea typeface="Microsoft Yahei"/>
                <a:cs typeface="Microsoft Yahei"/>
                <a:sym typeface="Microsoft Yahei"/>
              </a:rPr>
              <a:t>How to Automate AMI Backups &amp; Cleanups, using AWS Lambda</a:t>
            </a:r>
            <a:endParaRPr sz="1200">
              <a:solidFill>
                <a:schemeClr val="dk1"/>
              </a:solidFill>
              <a:highlight>
                <a:srgbClr val="FDFDFD"/>
              </a:highlight>
              <a:latin typeface="Microsoft Yahei"/>
              <a:ea typeface="Microsoft Yahei"/>
              <a:cs typeface="Microsoft Yahei"/>
              <a:sym typeface="Microsoft Yahei"/>
            </a:endParaRPr>
          </a:p>
          <a:p>
            <a:pPr marL="914400" lvl="1" indent="-304800" algn="l" rtl="0">
              <a:spcBef>
                <a:spcPts val="0"/>
              </a:spcBef>
              <a:spcAft>
                <a:spcPts val="0"/>
              </a:spcAft>
              <a:buClr>
                <a:schemeClr val="dk1"/>
              </a:buClr>
              <a:buSzPts val="1200"/>
              <a:buFont typeface="Microsoft Yahei"/>
              <a:buChar char="○"/>
            </a:pPr>
            <a:r>
              <a:rPr lang="en-US" sz="1200">
                <a:solidFill>
                  <a:schemeClr val="dk1"/>
                </a:solidFill>
                <a:highlight>
                  <a:srgbClr val="FDFDFD"/>
                </a:highlight>
                <a:latin typeface="Microsoft Yahei"/>
                <a:ea typeface="Microsoft Yahei"/>
                <a:cs typeface="Microsoft Yahei"/>
                <a:sym typeface="Microsoft Yahei"/>
              </a:rPr>
              <a:t>https://www.bluepiit.com/blog/how-to-automate-ami-backups-cleanups-using-aws-lambda-serverless-with-ec2-tags/</a:t>
            </a:r>
            <a:endParaRPr sz="120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sz="120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200">
                <a:solidFill>
                  <a:schemeClr val="dk1"/>
                </a:solidFill>
                <a:highlight>
                  <a:srgbClr val="FDFDFD"/>
                </a:highlight>
                <a:latin typeface="Microsoft Yahei"/>
                <a:ea typeface="Microsoft Yahei"/>
                <a:cs typeface="Microsoft Yahei"/>
                <a:sym typeface="Microsoft Yahei"/>
              </a:rPr>
              <a:t>aws alarm lambda use case reference</a:t>
            </a:r>
            <a:endParaRPr sz="1200">
              <a:solidFill>
                <a:schemeClr val="dk1"/>
              </a:solidFill>
              <a:highlight>
                <a:srgbClr val="FDFDFD"/>
              </a:highlight>
              <a:latin typeface="Microsoft Yahei"/>
              <a:ea typeface="Microsoft Yahei"/>
              <a:cs typeface="Microsoft Yahei"/>
              <a:sym typeface="Microsoft Yahei"/>
            </a:endParaRPr>
          </a:p>
          <a:p>
            <a:pPr marL="457200" lvl="0" indent="-304800" algn="l" rtl="0">
              <a:spcBef>
                <a:spcPts val="0"/>
              </a:spcBef>
              <a:spcAft>
                <a:spcPts val="0"/>
              </a:spcAft>
              <a:buClr>
                <a:schemeClr val="dk1"/>
              </a:buClr>
              <a:buSzPts val="1200"/>
              <a:buFont typeface="Microsoft Yahei"/>
              <a:buChar char="●"/>
            </a:pPr>
            <a:r>
              <a:rPr lang="en-US" sz="1200">
                <a:solidFill>
                  <a:schemeClr val="dk1"/>
                </a:solidFill>
                <a:highlight>
                  <a:srgbClr val="FDFDFD"/>
                </a:highlight>
                <a:latin typeface="Microsoft Yahei"/>
                <a:ea typeface="Microsoft Yahei"/>
                <a:cs typeface="Microsoft Yahei"/>
                <a:sym typeface="Microsoft Yahei"/>
              </a:rPr>
              <a:t>Lambda function to programmatically create AWS CloudWatch alarm | medium</a:t>
            </a:r>
            <a:endParaRPr sz="1200">
              <a:solidFill>
                <a:schemeClr val="dk1"/>
              </a:solidFill>
              <a:highlight>
                <a:srgbClr val="FDFDFD"/>
              </a:highlight>
              <a:latin typeface="Microsoft Yahei"/>
              <a:ea typeface="Microsoft Yahei"/>
              <a:cs typeface="Microsoft Yahei"/>
              <a:sym typeface="Microsoft Yahei"/>
            </a:endParaRPr>
          </a:p>
          <a:p>
            <a:pPr marL="914400" lvl="1" indent="-304800" algn="l" rtl="0">
              <a:spcBef>
                <a:spcPts val="0"/>
              </a:spcBef>
              <a:spcAft>
                <a:spcPts val="0"/>
              </a:spcAft>
              <a:buClr>
                <a:schemeClr val="dk1"/>
              </a:buClr>
              <a:buSzPts val="1200"/>
              <a:buFont typeface="Microsoft Yahei"/>
              <a:buChar char="○"/>
            </a:pPr>
            <a:r>
              <a:rPr lang="en-US" sz="1200">
                <a:solidFill>
                  <a:schemeClr val="dk1"/>
                </a:solidFill>
                <a:highlight>
                  <a:srgbClr val="FDFDFD"/>
                </a:highlight>
                <a:latin typeface="Microsoft Yahei"/>
                <a:ea typeface="Microsoft Yahei"/>
                <a:cs typeface="Microsoft Yahei"/>
                <a:sym typeface="Microsoft Yahei"/>
              </a:rPr>
              <a:t>https://vabnix.medium.com/lambda-function-to-programmatically-create-aws-cloudwatch-alarm-9c5baab121b1</a:t>
            </a:r>
            <a:endParaRPr sz="120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405" name="Google Shape;405;p31"/>
          <p:cNvGrpSpPr/>
          <p:nvPr/>
        </p:nvGrpSpPr>
        <p:grpSpPr>
          <a:xfrm>
            <a:off x="648321" y="338541"/>
            <a:ext cx="6882000" cy="735185"/>
            <a:chOff x="648321" y="434510"/>
            <a:chExt cx="6882000" cy="735185"/>
          </a:xfrm>
        </p:grpSpPr>
        <p:sp>
          <p:nvSpPr>
            <p:cNvPr id="406" name="Google Shape;406;p3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#3</a:t>
              </a:r>
              <a:endParaRPr sz="2400" b="1">
                <a:solidFill>
                  <a:schemeClr val="lt1"/>
                </a:solidFill>
                <a:latin typeface="Noto Sans"/>
                <a:ea typeface="Noto Sans"/>
                <a:cs typeface="Noto Sans"/>
                <a:sym typeface="Noto Sans"/>
              </a:endParaRPr>
            </a:p>
          </p:txBody>
        </p:sp>
        <p:sp>
          <p:nvSpPr>
            <p:cNvPr id="407" name="Google Shape;407;p3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Serverless Computing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410" name="Google Shape;410;p31"/>
          <p:cNvSpPr txBox="1"/>
          <p:nvPr/>
        </p:nvSpPr>
        <p:spPr>
          <a:xfrm>
            <a:off x="766775" y="2075425"/>
            <a:ext cx="10658400" cy="461700"/>
          </a:xfrm>
          <a:prstGeom prst="rect">
            <a:avLst/>
          </a:prstGeom>
          <a:noFill/>
          <a:ln>
            <a:noFill/>
          </a:ln>
        </p:spPr>
        <p:txBody>
          <a:bodyPr spcFirstLastPara="1" wrap="square" lIns="91425" tIns="45700" rIns="91425" bIns="45700" anchor="t" anchorCtr="0">
            <a:spAutoFit/>
          </a:bodyPr>
          <a:lstStyle/>
          <a:p>
            <a:pPr marL="457200" lvl="0" indent="-304800" algn="l" rtl="0">
              <a:spcBef>
                <a:spcPts val="0"/>
              </a:spcBef>
              <a:spcAft>
                <a:spcPts val="0"/>
              </a:spcAft>
              <a:buClr>
                <a:schemeClr val="dk1"/>
              </a:buClr>
              <a:buSzPts val="1200"/>
              <a:buFont typeface="Microsoft Yahei"/>
              <a:buChar char="●"/>
            </a:pPr>
            <a:r>
              <a:rPr lang="en-US" sz="1200">
                <a:solidFill>
                  <a:schemeClr val="dk1"/>
                </a:solidFill>
                <a:highlight>
                  <a:srgbClr val="FDFDFD"/>
                </a:highlight>
                <a:latin typeface="Microsoft Yahei"/>
                <a:ea typeface="Microsoft Yahei"/>
                <a:cs typeface="Microsoft Yahei"/>
                <a:sym typeface="Microsoft Yahei"/>
              </a:rPr>
              <a:t>Automating integration of infrastructure and data as part of restoring a workload</a:t>
            </a:r>
            <a:endParaRPr sz="1200">
              <a:solidFill>
                <a:schemeClr val="dk1"/>
              </a:solidFill>
              <a:highlight>
                <a:srgbClr val="FDFDFD"/>
              </a:highlight>
              <a:latin typeface="Microsoft Yahei"/>
              <a:ea typeface="Microsoft Yahei"/>
              <a:cs typeface="Microsoft Yahei"/>
              <a:sym typeface="Microsoft Yahei"/>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411" name="Google Shape;411;p3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Use cases</a:t>
            </a:r>
            <a:endParaRPr sz="1600" b="1">
              <a:solidFill>
                <a:schemeClr val="dk1"/>
              </a:solidFill>
              <a:latin typeface="Noto Sans"/>
              <a:ea typeface="Noto Sans"/>
              <a:cs typeface="Noto Sans"/>
              <a:sym typeface="Noto Sans"/>
            </a:endParaRPr>
          </a:p>
        </p:txBody>
      </p:sp>
      <p:pic>
        <p:nvPicPr>
          <p:cNvPr id="412" name="Google Shape;412;p31"/>
          <p:cNvPicPr preferRelativeResize="0"/>
          <p:nvPr/>
        </p:nvPicPr>
        <p:blipFill>
          <a:blip r:embed="rId4">
            <a:alphaModFix/>
          </a:blip>
          <a:stretch>
            <a:fillRect/>
          </a:stretch>
        </p:blipFill>
        <p:spPr>
          <a:xfrm>
            <a:off x="2193475" y="2612975"/>
            <a:ext cx="6523389" cy="34794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418" name="Google Shape;418;p32"/>
          <p:cNvGrpSpPr/>
          <p:nvPr/>
        </p:nvGrpSpPr>
        <p:grpSpPr>
          <a:xfrm>
            <a:off x="648321" y="338541"/>
            <a:ext cx="6882000" cy="735185"/>
            <a:chOff x="648321" y="434510"/>
            <a:chExt cx="6882000" cy="735185"/>
          </a:xfrm>
        </p:grpSpPr>
        <p:sp>
          <p:nvSpPr>
            <p:cNvPr id="419" name="Google Shape;419;p3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#3</a:t>
              </a:r>
              <a:endParaRPr sz="2400" b="1">
                <a:solidFill>
                  <a:schemeClr val="lt1"/>
                </a:solidFill>
                <a:latin typeface="Noto Sans"/>
                <a:ea typeface="Noto Sans"/>
                <a:cs typeface="Noto Sans"/>
                <a:sym typeface="Noto Sans"/>
              </a:endParaRPr>
            </a:p>
          </p:txBody>
        </p:sp>
        <p:sp>
          <p:nvSpPr>
            <p:cNvPr id="420" name="Google Shape;420;p3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Serverless Computing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pic>
        <p:nvPicPr>
          <p:cNvPr id="423" name="Google Shape;423;p32"/>
          <p:cNvPicPr preferRelativeResize="0"/>
          <p:nvPr/>
        </p:nvPicPr>
        <p:blipFill rotWithShape="1">
          <a:blip r:embed="rId4">
            <a:alphaModFix/>
          </a:blip>
          <a:srcRect/>
          <a:stretch/>
        </p:blipFill>
        <p:spPr>
          <a:xfrm>
            <a:off x="2282917" y="2222623"/>
            <a:ext cx="186582" cy="186582"/>
          </a:xfrm>
          <a:prstGeom prst="rect">
            <a:avLst/>
          </a:prstGeom>
          <a:noFill/>
          <a:ln>
            <a:noFill/>
          </a:ln>
        </p:spPr>
      </p:pic>
      <p:sp>
        <p:nvSpPr>
          <p:cNvPr id="424" name="Google Shape;424;p3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rgbClr val="000000"/>
                </a:solidFill>
                <a:latin typeface="Noto Sans"/>
                <a:ea typeface="Noto Sans"/>
                <a:cs typeface="Noto Sans"/>
                <a:sym typeface="Noto Sans"/>
              </a:rPr>
              <a:t>Container Images: Automate compliance with image scanning</a:t>
            </a:r>
            <a:endParaRPr sz="1600" b="1">
              <a:solidFill>
                <a:srgbClr val="000000"/>
              </a:solidFill>
              <a:latin typeface="Noto Sans"/>
              <a:ea typeface="Noto Sans"/>
              <a:cs typeface="Noto Sans"/>
              <a:sym typeface="Noto Sans"/>
            </a:endParaRPr>
          </a:p>
        </p:txBody>
      </p:sp>
      <p:sp>
        <p:nvSpPr>
          <p:cNvPr id="425" name="Google Shape;425;p32"/>
          <p:cNvSpPr/>
          <p:nvPr/>
        </p:nvSpPr>
        <p:spPr>
          <a:xfrm>
            <a:off x="2282918" y="2222622"/>
            <a:ext cx="7339500" cy="3788400"/>
          </a:xfrm>
          <a:prstGeom prst="rect">
            <a:avLst/>
          </a:prstGeom>
          <a:noFill/>
          <a:ln w="12700" cap="flat" cmpd="sng">
            <a:solidFill>
              <a:srgbClr val="000000"/>
            </a:solidFill>
            <a:prstDash val="solid"/>
            <a:miter lim="800000"/>
            <a:headEnd type="none" w="sm" len="sm"/>
            <a:tailEnd type="none" w="sm" len="sm"/>
          </a:ln>
        </p:spPr>
        <p:txBody>
          <a:bodyPr spcFirstLastPara="1" wrap="square" lIns="342900" tIns="68575" rIns="68575" bIns="34275" anchor="t" anchorCtr="0">
            <a:noAutofit/>
          </a:bodyPr>
          <a:lstStyle/>
          <a:p>
            <a:pPr marL="0" marR="0" lvl="0" indent="0" algn="l" rtl="0">
              <a:spcBef>
                <a:spcPts val="0"/>
              </a:spcBef>
              <a:spcAft>
                <a:spcPts val="0"/>
              </a:spcAft>
              <a:buNone/>
            </a:pPr>
            <a:r>
              <a:rPr lang="en-US" sz="825">
                <a:solidFill>
                  <a:srgbClr val="FAFAFA"/>
                </a:solidFill>
                <a:latin typeface="Arial"/>
                <a:ea typeface="Arial"/>
                <a:cs typeface="Arial"/>
                <a:sym typeface="Arial"/>
              </a:rPr>
              <a:t>AWS Cloud</a:t>
            </a:r>
            <a:endParaRPr/>
          </a:p>
        </p:txBody>
      </p:sp>
      <p:sp>
        <p:nvSpPr>
          <p:cNvPr id="426" name="Google Shape;426;p32"/>
          <p:cNvSpPr txBox="1"/>
          <p:nvPr/>
        </p:nvSpPr>
        <p:spPr>
          <a:xfrm>
            <a:off x="2150762" y="4202563"/>
            <a:ext cx="1134900" cy="415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Container Image</a:t>
            </a:r>
            <a:endParaRPr>
              <a:solidFill>
                <a:srgbClr val="000000"/>
              </a:solidFill>
            </a:endParaRPr>
          </a:p>
        </p:txBody>
      </p:sp>
      <p:pic>
        <p:nvPicPr>
          <p:cNvPr id="427" name="Google Shape;427;p32"/>
          <p:cNvPicPr preferRelativeResize="0"/>
          <p:nvPr/>
        </p:nvPicPr>
        <p:blipFill rotWithShape="1">
          <a:blip r:embed="rId5">
            <a:alphaModFix/>
          </a:blip>
          <a:srcRect/>
          <a:stretch/>
        </p:blipFill>
        <p:spPr>
          <a:xfrm>
            <a:off x="2580018" y="3917635"/>
            <a:ext cx="281940" cy="281940"/>
          </a:xfrm>
          <a:prstGeom prst="rect">
            <a:avLst/>
          </a:prstGeom>
          <a:noFill/>
          <a:ln>
            <a:noFill/>
          </a:ln>
        </p:spPr>
      </p:pic>
      <p:sp>
        <p:nvSpPr>
          <p:cNvPr id="428" name="Google Shape;428;p32"/>
          <p:cNvSpPr txBox="1"/>
          <p:nvPr/>
        </p:nvSpPr>
        <p:spPr>
          <a:xfrm>
            <a:off x="3439571" y="4273237"/>
            <a:ext cx="1726500" cy="25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Amazon ECR</a:t>
            </a:r>
            <a:endParaRPr>
              <a:solidFill>
                <a:srgbClr val="000000"/>
              </a:solidFill>
            </a:endParaRPr>
          </a:p>
        </p:txBody>
      </p:sp>
      <p:pic>
        <p:nvPicPr>
          <p:cNvPr id="429" name="Google Shape;429;p32"/>
          <p:cNvPicPr preferRelativeResize="0"/>
          <p:nvPr/>
        </p:nvPicPr>
        <p:blipFill rotWithShape="1">
          <a:blip r:embed="rId6">
            <a:alphaModFix/>
          </a:blip>
          <a:srcRect/>
          <a:stretch/>
        </p:blipFill>
        <p:spPr>
          <a:xfrm>
            <a:off x="4089425" y="3845452"/>
            <a:ext cx="426720" cy="426720"/>
          </a:xfrm>
          <a:prstGeom prst="rect">
            <a:avLst/>
          </a:prstGeom>
          <a:noFill/>
          <a:ln>
            <a:noFill/>
          </a:ln>
        </p:spPr>
      </p:pic>
      <p:sp>
        <p:nvSpPr>
          <p:cNvPr id="430" name="Google Shape;430;p32"/>
          <p:cNvSpPr txBox="1"/>
          <p:nvPr/>
        </p:nvSpPr>
        <p:spPr>
          <a:xfrm>
            <a:off x="5561680" y="4273236"/>
            <a:ext cx="1030800" cy="415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Amazon CloudWatch</a:t>
            </a:r>
            <a:endParaRPr>
              <a:solidFill>
                <a:srgbClr val="000000"/>
              </a:solidFill>
            </a:endParaRPr>
          </a:p>
        </p:txBody>
      </p:sp>
      <p:pic>
        <p:nvPicPr>
          <p:cNvPr id="431" name="Google Shape;431;p32"/>
          <p:cNvPicPr preferRelativeResize="0"/>
          <p:nvPr/>
        </p:nvPicPr>
        <p:blipFill rotWithShape="1">
          <a:blip r:embed="rId7">
            <a:alphaModFix/>
          </a:blip>
          <a:srcRect/>
          <a:stretch/>
        </p:blipFill>
        <p:spPr>
          <a:xfrm>
            <a:off x="5850425" y="3852127"/>
            <a:ext cx="426720" cy="426720"/>
          </a:xfrm>
          <a:prstGeom prst="rect">
            <a:avLst/>
          </a:prstGeom>
          <a:noFill/>
          <a:ln>
            <a:noFill/>
          </a:ln>
        </p:spPr>
      </p:pic>
      <p:sp>
        <p:nvSpPr>
          <p:cNvPr id="432" name="Google Shape;432;p32"/>
          <p:cNvSpPr txBox="1"/>
          <p:nvPr/>
        </p:nvSpPr>
        <p:spPr>
          <a:xfrm>
            <a:off x="6527970" y="4267846"/>
            <a:ext cx="1726500" cy="25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AWS Lambda</a:t>
            </a:r>
            <a:endParaRPr>
              <a:solidFill>
                <a:srgbClr val="000000"/>
              </a:solidFill>
            </a:endParaRPr>
          </a:p>
        </p:txBody>
      </p:sp>
      <p:pic>
        <p:nvPicPr>
          <p:cNvPr id="433" name="Google Shape;433;p32"/>
          <p:cNvPicPr preferRelativeResize="0"/>
          <p:nvPr/>
        </p:nvPicPr>
        <p:blipFill rotWithShape="1">
          <a:blip r:embed="rId8">
            <a:alphaModFix/>
          </a:blip>
          <a:srcRect/>
          <a:stretch/>
        </p:blipFill>
        <p:spPr>
          <a:xfrm>
            <a:off x="7177824" y="3852127"/>
            <a:ext cx="426720" cy="426720"/>
          </a:xfrm>
          <a:prstGeom prst="rect">
            <a:avLst/>
          </a:prstGeom>
          <a:noFill/>
          <a:ln>
            <a:noFill/>
          </a:ln>
        </p:spPr>
      </p:pic>
      <p:sp>
        <p:nvSpPr>
          <p:cNvPr id="434" name="Google Shape;434;p32"/>
          <p:cNvSpPr txBox="1"/>
          <p:nvPr/>
        </p:nvSpPr>
        <p:spPr>
          <a:xfrm>
            <a:off x="8025842" y="4351526"/>
            <a:ext cx="1726500" cy="25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AWS Security Hub </a:t>
            </a:r>
            <a:endParaRPr>
              <a:solidFill>
                <a:srgbClr val="000000"/>
              </a:solidFill>
            </a:endParaRPr>
          </a:p>
        </p:txBody>
      </p:sp>
      <p:pic>
        <p:nvPicPr>
          <p:cNvPr id="435" name="Google Shape;435;p32"/>
          <p:cNvPicPr preferRelativeResize="0"/>
          <p:nvPr/>
        </p:nvPicPr>
        <p:blipFill rotWithShape="1">
          <a:blip r:embed="rId9">
            <a:alphaModFix/>
          </a:blip>
          <a:srcRect/>
          <a:stretch/>
        </p:blipFill>
        <p:spPr>
          <a:xfrm>
            <a:off x="8671402" y="3863879"/>
            <a:ext cx="426720" cy="426720"/>
          </a:xfrm>
          <a:prstGeom prst="rect">
            <a:avLst/>
          </a:prstGeom>
          <a:noFill/>
          <a:ln>
            <a:noFill/>
          </a:ln>
        </p:spPr>
      </p:pic>
      <p:pic>
        <p:nvPicPr>
          <p:cNvPr id="436" name="Google Shape;436;p32"/>
          <p:cNvPicPr preferRelativeResize="0"/>
          <p:nvPr/>
        </p:nvPicPr>
        <p:blipFill rotWithShape="1">
          <a:blip r:embed="rId10">
            <a:alphaModFix/>
          </a:blip>
          <a:srcRect/>
          <a:stretch/>
        </p:blipFill>
        <p:spPr>
          <a:xfrm>
            <a:off x="3483037" y="5282761"/>
            <a:ext cx="426720" cy="426720"/>
          </a:xfrm>
          <a:prstGeom prst="rect">
            <a:avLst/>
          </a:prstGeom>
          <a:noFill/>
          <a:ln>
            <a:noFill/>
          </a:ln>
        </p:spPr>
      </p:pic>
      <p:pic>
        <p:nvPicPr>
          <p:cNvPr id="437" name="Google Shape;437;p32"/>
          <p:cNvPicPr preferRelativeResize="0"/>
          <p:nvPr/>
        </p:nvPicPr>
        <p:blipFill rotWithShape="1">
          <a:blip r:embed="rId11">
            <a:alphaModFix/>
          </a:blip>
          <a:srcRect/>
          <a:stretch/>
        </p:blipFill>
        <p:spPr>
          <a:xfrm>
            <a:off x="4621261" y="5274969"/>
            <a:ext cx="420234" cy="420234"/>
          </a:xfrm>
          <a:prstGeom prst="rect">
            <a:avLst/>
          </a:prstGeom>
          <a:noFill/>
          <a:ln>
            <a:noFill/>
          </a:ln>
        </p:spPr>
      </p:pic>
      <p:sp>
        <p:nvSpPr>
          <p:cNvPr id="438" name="Google Shape;438;p32"/>
          <p:cNvSpPr txBox="1"/>
          <p:nvPr/>
        </p:nvSpPr>
        <p:spPr>
          <a:xfrm>
            <a:off x="8005924" y="2890983"/>
            <a:ext cx="1726500" cy="253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000000"/>
                </a:solidFill>
                <a:latin typeface="Arial"/>
                <a:ea typeface="Arial"/>
                <a:cs typeface="Arial"/>
                <a:sym typeface="Arial"/>
              </a:rPr>
              <a:t>AWS Lambda</a:t>
            </a:r>
            <a:endParaRPr>
              <a:solidFill>
                <a:srgbClr val="000000"/>
              </a:solidFill>
            </a:endParaRPr>
          </a:p>
        </p:txBody>
      </p:sp>
      <p:pic>
        <p:nvPicPr>
          <p:cNvPr id="439" name="Google Shape;439;p32"/>
          <p:cNvPicPr preferRelativeResize="0"/>
          <p:nvPr/>
        </p:nvPicPr>
        <p:blipFill rotWithShape="1">
          <a:blip r:embed="rId8">
            <a:alphaModFix/>
          </a:blip>
          <a:srcRect/>
          <a:stretch/>
        </p:blipFill>
        <p:spPr>
          <a:xfrm>
            <a:off x="8655778" y="2455423"/>
            <a:ext cx="426720" cy="426720"/>
          </a:xfrm>
          <a:prstGeom prst="rect">
            <a:avLst/>
          </a:prstGeom>
          <a:noFill/>
          <a:ln>
            <a:noFill/>
          </a:ln>
        </p:spPr>
      </p:pic>
      <p:sp>
        <p:nvSpPr>
          <p:cNvPr id="440" name="Google Shape;440;p32"/>
          <p:cNvSpPr txBox="1"/>
          <p:nvPr/>
        </p:nvSpPr>
        <p:spPr>
          <a:xfrm>
            <a:off x="6235239" y="2833909"/>
            <a:ext cx="1120500" cy="3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25">
                <a:solidFill>
                  <a:srgbClr val="000000"/>
                </a:solidFill>
                <a:latin typeface="Arial"/>
                <a:ea typeface="Arial"/>
                <a:cs typeface="Arial"/>
                <a:sym typeface="Arial"/>
              </a:rPr>
              <a:t>ECR Permission Policy</a:t>
            </a:r>
            <a:endParaRPr>
              <a:solidFill>
                <a:srgbClr val="000000"/>
              </a:solidFill>
            </a:endParaRPr>
          </a:p>
        </p:txBody>
      </p:sp>
      <p:pic>
        <p:nvPicPr>
          <p:cNvPr id="441" name="Google Shape;441;p32"/>
          <p:cNvPicPr preferRelativeResize="0"/>
          <p:nvPr/>
        </p:nvPicPr>
        <p:blipFill rotWithShape="1">
          <a:blip r:embed="rId12">
            <a:alphaModFix/>
          </a:blip>
          <a:srcRect/>
          <a:stretch/>
        </p:blipFill>
        <p:spPr>
          <a:xfrm>
            <a:off x="6623979" y="2501035"/>
            <a:ext cx="342900" cy="342900"/>
          </a:xfrm>
          <a:prstGeom prst="rect">
            <a:avLst/>
          </a:prstGeom>
          <a:noFill/>
          <a:ln>
            <a:noFill/>
          </a:ln>
        </p:spPr>
      </p:pic>
      <p:cxnSp>
        <p:nvCxnSpPr>
          <p:cNvPr id="442" name="Google Shape;442;p32"/>
          <p:cNvCxnSpPr/>
          <p:nvPr/>
        </p:nvCxnSpPr>
        <p:spPr>
          <a:xfrm>
            <a:off x="2939188" y="4058605"/>
            <a:ext cx="1064700" cy="0"/>
          </a:xfrm>
          <a:prstGeom prst="straightConnector1">
            <a:avLst/>
          </a:prstGeom>
          <a:noFill/>
          <a:ln w="12700" cap="flat" cmpd="sng">
            <a:solidFill>
              <a:srgbClr val="8FA7C4"/>
            </a:solidFill>
            <a:prstDash val="solid"/>
            <a:miter lim="800000"/>
            <a:headEnd type="none" w="sm" len="sm"/>
            <a:tailEnd type="stealth" w="med" len="med"/>
          </a:ln>
        </p:spPr>
      </p:cxnSp>
      <p:cxnSp>
        <p:nvCxnSpPr>
          <p:cNvPr id="443" name="Google Shape;443;p32"/>
          <p:cNvCxnSpPr/>
          <p:nvPr/>
        </p:nvCxnSpPr>
        <p:spPr>
          <a:xfrm>
            <a:off x="4613966" y="4058812"/>
            <a:ext cx="1072500" cy="0"/>
          </a:xfrm>
          <a:prstGeom prst="straightConnector1">
            <a:avLst/>
          </a:prstGeom>
          <a:noFill/>
          <a:ln w="12700" cap="flat" cmpd="sng">
            <a:solidFill>
              <a:srgbClr val="8FA7C4"/>
            </a:solidFill>
            <a:prstDash val="solid"/>
            <a:miter lim="800000"/>
            <a:headEnd type="none" w="sm" len="sm"/>
            <a:tailEnd type="stealth" w="med" len="med"/>
          </a:ln>
        </p:spPr>
      </p:cxnSp>
      <p:sp>
        <p:nvSpPr>
          <p:cNvPr id="444" name="Google Shape;444;p32"/>
          <p:cNvSpPr txBox="1"/>
          <p:nvPr/>
        </p:nvSpPr>
        <p:spPr>
          <a:xfrm>
            <a:off x="4536346" y="3712356"/>
            <a:ext cx="1263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i="1">
                <a:solidFill>
                  <a:srgbClr val="000000"/>
                </a:solidFill>
                <a:latin typeface="Arial"/>
                <a:ea typeface="Arial"/>
                <a:cs typeface="Arial"/>
                <a:sym typeface="Arial"/>
              </a:rPr>
              <a:t>Image CVE</a:t>
            </a:r>
            <a:endParaRPr>
              <a:solidFill>
                <a:srgbClr val="000000"/>
              </a:solidFill>
            </a:endParaRPr>
          </a:p>
          <a:p>
            <a:pPr marL="0" marR="0" lvl="0" indent="0" algn="ctr" rtl="0">
              <a:spcBef>
                <a:spcPts val="0"/>
              </a:spcBef>
              <a:spcAft>
                <a:spcPts val="0"/>
              </a:spcAft>
              <a:buNone/>
            </a:pPr>
            <a:r>
              <a:rPr lang="en-US" sz="900" i="1">
                <a:solidFill>
                  <a:srgbClr val="000000"/>
                </a:solidFill>
                <a:latin typeface="Arial"/>
                <a:ea typeface="Arial"/>
                <a:cs typeface="Arial"/>
                <a:sym typeface="Arial"/>
              </a:rPr>
              <a:t>findings</a:t>
            </a:r>
            <a:endParaRPr>
              <a:solidFill>
                <a:srgbClr val="000000"/>
              </a:solidFill>
            </a:endParaRPr>
          </a:p>
        </p:txBody>
      </p:sp>
      <p:cxnSp>
        <p:nvCxnSpPr>
          <p:cNvPr id="445" name="Google Shape;445;p32"/>
          <p:cNvCxnSpPr/>
          <p:nvPr/>
        </p:nvCxnSpPr>
        <p:spPr>
          <a:xfrm>
            <a:off x="6393588" y="4066431"/>
            <a:ext cx="660300" cy="0"/>
          </a:xfrm>
          <a:prstGeom prst="straightConnector1">
            <a:avLst/>
          </a:prstGeom>
          <a:noFill/>
          <a:ln w="12700" cap="flat" cmpd="sng">
            <a:solidFill>
              <a:srgbClr val="8FA7C4"/>
            </a:solidFill>
            <a:prstDash val="solid"/>
            <a:miter lim="800000"/>
            <a:headEnd type="none" w="sm" len="sm"/>
            <a:tailEnd type="stealth" w="med" len="med"/>
          </a:ln>
        </p:spPr>
      </p:cxnSp>
      <p:sp>
        <p:nvSpPr>
          <p:cNvPr id="446" name="Google Shape;446;p32"/>
          <p:cNvSpPr txBox="1"/>
          <p:nvPr/>
        </p:nvSpPr>
        <p:spPr>
          <a:xfrm>
            <a:off x="2873959" y="3827772"/>
            <a:ext cx="1129800" cy="23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i="1">
                <a:solidFill>
                  <a:srgbClr val="000000"/>
                </a:solidFill>
                <a:latin typeface="Arial"/>
                <a:ea typeface="Arial"/>
                <a:cs typeface="Arial"/>
                <a:sym typeface="Arial"/>
              </a:rPr>
              <a:t>Image push </a:t>
            </a:r>
            <a:endParaRPr>
              <a:solidFill>
                <a:srgbClr val="000000"/>
              </a:solidFill>
            </a:endParaRPr>
          </a:p>
        </p:txBody>
      </p:sp>
      <p:cxnSp>
        <p:nvCxnSpPr>
          <p:cNvPr id="447" name="Google Shape;447;p32"/>
          <p:cNvCxnSpPr/>
          <p:nvPr/>
        </p:nvCxnSpPr>
        <p:spPr>
          <a:xfrm>
            <a:off x="7761404" y="4065487"/>
            <a:ext cx="771000" cy="7800"/>
          </a:xfrm>
          <a:prstGeom prst="straightConnector1">
            <a:avLst/>
          </a:prstGeom>
          <a:noFill/>
          <a:ln w="12700" cap="flat" cmpd="sng">
            <a:solidFill>
              <a:srgbClr val="8FA7C4"/>
            </a:solidFill>
            <a:prstDash val="solid"/>
            <a:miter lim="800000"/>
            <a:headEnd type="none" w="sm" len="sm"/>
            <a:tailEnd type="stealth" w="med" len="med"/>
          </a:ln>
        </p:spPr>
      </p:cxnSp>
      <p:cxnSp>
        <p:nvCxnSpPr>
          <p:cNvPr id="448" name="Google Shape;448;p32"/>
          <p:cNvCxnSpPr/>
          <p:nvPr/>
        </p:nvCxnSpPr>
        <p:spPr>
          <a:xfrm rot="10800000">
            <a:off x="8884762" y="3211656"/>
            <a:ext cx="0" cy="500700"/>
          </a:xfrm>
          <a:prstGeom prst="straightConnector1">
            <a:avLst/>
          </a:prstGeom>
          <a:noFill/>
          <a:ln w="12700" cap="flat" cmpd="sng">
            <a:solidFill>
              <a:srgbClr val="8FA7C4"/>
            </a:solidFill>
            <a:prstDash val="solid"/>
            <a:miter lim="800000"/>
            <a:headEnd type="none" w="sm" len="sm"/>
            <a:tailEnd type="stealth" w="med" len="med"/>
          </a:ln>
        </p:spPr>
      </p:cxnSp>
      <p:sp>
        <p:nvSpPr>
          <p:cNvPr id="449" name="Google Shape;449;p32"/>
          <p:cNvSpPr txBox="1"/>
          <p:nvPr/>
        </p:nvSpPr>
        <p:spPr>
          <a:xfrm>
            <a:off x="7895815" y="3310548"/>
            <a:ext cx="1129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i="1">
                <a:solidFill>
                  <a:srgbClr val="000000"/>
                </a:solidFill>
                <a:latin typeface="Arial"/>
                <a:ea typeface="Arial"/>
                <a:cs typeface="Arial"/>
                <a:sym typeface="Arial"/>
              </a:rPr>
              <a:t>Security Hub</a:t>
            </a:r>
            <a:endParaRPr>
              <a:solidFill>
                <a:srgbClr val="000000"/>
              </a:solidFill>
            </a:endParaRPr>
          </a:p>
          <a:p>
            <a:pPr marL="0" marR="0" lvl="0" indent="0" algn="ctr" rtl="0">
              <a:spcBef>
                <a:spcPts val="0"/>
              </a:spcBef>
              <a:spcAft>
                <a:spcPts val="0"/>
              </a:spcAft>
              <a:buNone/>
            </a:pPr>
            <a:r>
              <a:rPr lang="en-US" sz="900" i="1">
                <a:solidFill>
                  <a:srgbClr val="000000"/>
                </a:solidFill>
                <a:latin typeface="Arial"/>
                <a:ea typeface="Arial"/>
                <a:cs typeface="Arial"/>
                <a:sym typeface="Arial"/>
              </a:rPr>
              <a:t>Custom action</a:t>
            </a:r>
            <a:endParaRPr>
              <a:solidFill>
                <a:srgbClr val="000000"/>
              </a:solidFill>
            </a:endParaRPr>
          </a:p>
        </p:txBody>
      </p:sp>
      <p:sp>
        <p:nvSpPr>
          <p:cNvPr id="450" name="Google Shape;450;p32"/>
          <p:cNvSpPr txBox="1"/>
          <p:nvPr/>
        </p:nvSpPr>
        <p:spPr>
          <a:xfrm>
            <a:off x="4831378" y="2326563"/>
            <a:ext cx="12759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i="1">
                <a:solidFill>
                  <a:srgbClr val="000000"/>
                </a:solidFill>
                <a:latin typeface="Arial"/>
                <a:ea typeface="Arial"/>
                <a:cs typeface="Arial"/>
                <a:sym typeface="Arial"/>
              </a:rPr>
              <a:t>Image blocked (Critical or high CVE)</a:t>
            </a:r>
            <a:endParaRPr>
              <a:solidFill>
                <a:srgbClr val="000000"/>
              </a:solidFill>
            </a:endParaRPr>
          </a:p>
        </p:txBody>
      </p:sp>
      <p:sp>
        <p:nvSpPr>
          <p:cNvPr id="451" name="Google Shape;451;p32"/>
          <p:cNvSpPr/>
          <p:nvPr/>
        </p:nvSpPr>
        <p:spPr>
          <a:xfrm rot="-5400000">
            <a:off x="4896119" y="2080923"/>
            <a:ext cx="1042416" cy="2220722"/>
          </a:xfrm>
          <a:custGeom>
            <a:avLst/>
            <a:gdLst/>
            <a:ahLst/>
            <a:cxnLst/>
            <a:rect l="l" t="t" r="r" b="b"/>
            <a:pathLst>
              <a:path w="1371600" h="711200" extrusionOk="0">
                <a:moveTo>
                  <a:pt x="1371600" y="711200"/>
                </a:moveTo>
                <a:lnTo>
                  <a:pt x="1371600" y="0"/>
                </a:lnTo>
                <a:lnTo>
                  <a:pt x="0" y="0"/>
                </a:lnTo>
              </a:path>
            </a:pathLst>
          </a:custGeom>
          <a:noFill/>
          <a:ln w="12700" cap="flat" cmpd="sng">
            <a:solidFill>
              <a:srgbClr val="8FA7C4"/>
            </a:solidFill>
            <a:prstDash val="solid"/>
            <a:miter lim="800000"/>
            <a:headEnd type="none" w="sm" len="sm"/>
            <a:tailEnd type="stealth"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cxnSp>
        <p:nvCxnSpPr>
          <p:cNvPr id="452" name="Google Shape;452;p32"/>
          <p:cNvCxnSpPr/>
          <p:nvPr/>
        </p:nvCxnSpPr>
        <p:spPr>
          <a:xfrm rot="10800000">
            <a:off x="7054123" y="2672485"/>
            <a:ext cx="1451100" cy="0"/>
          </a:xfrm>
          <a:prstGeom prst="straightConnector1">
            <a:avLst/>
          </a:prstGeom>
          <a:noFill/>
          <a:ln w="12700" cap="flat" cmpd="sng">
            <a:solidFill>
              <a:srgbClr val="8FA7C4"/>
            </a:solidFill>
            <a:prstDash val="solid"/>
            <a:miter lim="800000"/>
            <a:headEnd type="none" w="sm" len="sm"/>
            <a:tailEnd type="stealth" w="med" len="med"/>
          </a:ln>
        </p:spPr>
      </p:cxnSp>
      <p:grpSp>
        <p:nvGrpSpPr>
          <p:cNvPr id="453" name="Google Shape;453;p32"/>
          <p:cNvGrpSpPr/>
          <p:nvPr/>
        </p:nvGrpSpPr>
        <p:grpSpPr>
          <a:xfrm rot="5400000">
            <a:off x="3961952" y="4320084"/>
            <a:ext cx="660747" cy="1133138"/>
            <a:chOff x="2692438" y="1568062"/>
            <a:chExt cx="1473567" cy="330708"/>
          </a:xfrm>
        </p:grpSpPr>
        <p:sp>
          <p:nvSpPr>
            <p:cNvPr id="454" name="Google Shape;454;p32"/>
            <p:cNvSpPr/>
            <p:nvPr/>
          </p:nvSpPr>
          <p:spPr>
            <a:xfrm rot="10800000">
              <a:off x="3486141" y="1568062"/>
              <a:ext cx="679863" cy="330708"/>
            </a:xfrm>
            <a:custGeom>
              <a:avLst/>
              <a:gdLst/>
              <a:ahLst/>
              <a:cxnLst/>
              <a:rect l="l" t="t" r="r" b="b"/>
              <a:pathLst>
                <a:path w="622300" h="1574800" extrusionOk="0">
                  <a:moveTo>
                    <a:pt x="0" y="0"/>
                  </a:moveTo>
                  <a:lnTo>
                    <a:pt x="622300" y="0"/>
                  </a:lnTo>
                  <a:lnTo>
                    <a:pt x="622300" y="1574800"/>
                  </a:lnTo>
                  <a:lnTo>
                    <a:pt x="482600" y="1574800"/>
                  </a:lnTo>
                  <a:lnTo>
                    <a:pt x="0" y="1574800"/>
                  </a:lnTo>
                </a:path>
              </a:pathLst>
            </a:custGeom>
            <a:noFill/>
            <a:ln w="12700" cap="flat" cmpd="sng">
              <a:solidFill>
                <a:srgbClr val="8FA7C4"/>
              </a:solidFill>
              <a:prstDash val="solid"/>
              <a:miter lim="800000"/>
              <a:headEnd type="stealth" w="med" len="med"/>
              <a:tailEnd type="stealth"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cxnSp>
          <p:nvCxnSpPr>
            <p:cNvPr id="455" name="Google Shape;455;p32"/>
            <p:cNvCxnSpPr/>
            <p:nvPr/>
          </p:nvCxnSpPr>
          <p:spPr>
            <a:xfrm rot="10800000">
              <a:off x="3089338" y="1336249"/>
              <a:ext cx="0" cy="793800"/>
            </a:xfrm>
            <a:prstGeom prst="straightConnector1">
              <a:avLst/>
            </a:prstGeom>
            <a:noFill/>
            <a:ln w="12700" cap="flat" cmpd="sng">
              <a:solidFill>
                <a:srgbClr val="8FA7C4"/>
              </a:solidFill>
              <a:prstDash val="solid"/>
              <a:miter lim="800000"/>
              <a:headEnd type="none" w="sm" len="sm"/>
              <a:tailEnd type="none" w="sm" len="sm"/>
            </a:ln>
          </p:spPr>
        </p:cxnSp>
      </p:grpSp>
      <p:sp>
        <p:nvSpPr>
          <p:cNvPr id="456" name="Google Shape;456;p32"/>
          <p:cNvSpPr txBox="1"/>
          <p:nvPr/>
        </p:nvSpPr>
        <p:spPr>
          <a:xfrm>
            <a:off x="4232480" y="4614618"/>
            <a:ext cx="1256400" cy="23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i="1">
                <a:solidFill>
                  <a:srgbClr val="000000"/>
                </a:solidFill>
                <a:latin typeface="Arial"/>
                <a:ea typeface="Arial"/>
                <a:cs typeface="Arial"/>
                <a:sym typeface="Arial"/>
              </a:rPr>
              <a:t>Medium or low CVE</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33"/>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463" name="Google Shape;463;p33"/>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#4</a:t>
            </a:r>
            <a:endParaRPr/>
          </a:p>
        </p:txBody>
      </p:sp>
      <p:sp>
        <p:nvSpPr>
          <p:cNvPr id="464" name="Google Shape;464;p33"/>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Storage and Databases</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467" name="Google Shape;467;p33"/>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473" name="Google Shape;473;p34"/>
          <p:cNvGrpSpPr/>
          <p:nvPr/>
        </p:nvGrpSpPr>
        <p:grpSpPr>
          <a:xfrm>
            <a:off x="648321" y="338541"/>
            <a:ext cx="6882000" cy="735185"/>
            <a:chOff x="648321" y="434510"/>
            <a:chExt cx="6882000" cy="735185"/>
          </a:xfrm>
        </p:grpSpPr>
        <p:sp>
          <p:nvSpPr>
            <p:cNvPr id="474" name="Google Shape;474;p3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475" name="Google Shape;475;p3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478" name="Google Shape;478;p34"/>
          <p:cNvSpPr txBox="1"/>
          <p:nvPr/>
        </p:nvSpPr>
        <p:spPr>
          <a:xfrm>
            <a:off x="766775" y="2075425"/>
            <a:ext cx="106584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Store data in Amazon storage e.g. S3 and assess its scalability and durability.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Set up and manage relational databases e.g. RDS.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NoSQL databases e.g. MongoDB Atlas.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4. Test data backup and recovery processes.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479" name="Google Shape;479;p3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480" name="Google Shape;480;p34"/>
          <p:cNvSpPr txBox="1"/>
          <p:nvPr/>
        </p:nvSpPr>
        <p:spPr>
          <a:xfrm>
            <a:off x="766762" y="37576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Store data in Amazon storage e.g. S3 and assess its scalability and durability.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Set up and manage relational databases e.g. RDS.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NoSQL databases e.g. MongoDB Atlas. 4. Test data backup and recovery processes.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481" name="Google Shape;481;p34"/>
          <p:cNvSpPr txBox="1"/>
          <p:nvPr/>
        </p:nvSpPr>
        <p:spPr>
          <a:xfrm>
            <a:off x="766787" y="34189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6"/>
          <p:cNvPicPr preferRelativeResize="0"/>
          <p:nvPr/>
        </p:nvPicPr>
        <p:blipFill rotWithShape="1">
          <a:blip r:embed="rId3">
            <a:alphaModFix/>
          </a:blip>
          <a:srcRect l="9733" r="59839"/>
          <a:stretch/>
        </p:blipFill>
        <p:spPr>
          <a:xfrm>
            <a:off x="-1" y="0"/>
            <a:ext cx="4606445" cy="6858000"/>
          </a:xfrm>
          <a:prstGeom prst="rect">
            <a:avLst/>
          </a:prstGeom>
          <a:noFill/>
          <a:ln>
            <a:noFill/>
          </a:ln>
        </p:spPr>
      </p:pic>
      <p:sp>
        <p:nvSpPr>
          <p:cNvPr id="106" name="Google Shape;106;p16"/>
          <p:cNvSpPr txBox="1"/>
          <p:nvPr/>
        </p:nvSpPr>
        <p:spPr>
          <a:xfrm>
            <a:off x="4788487" y="2473388"/>
            <a:ext cx="6792970"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a:t>
            </a:r>
            <a:endParaRPr/>
          </a:p>
        </p:txBody>
      </p:sp>
      <p:sp>
        <p:nvSpPr>
          <p:cNvPr id="107" name="Google Shape;107;p16"/>
          <p:cNvSpPr txBox="1"/>
          <p:nvPr/>
        </p:nvSpPr>
        <p:spPr>
          <a:xfrm>
            <a:off x="4908550" y="2957038"/>
            <a:ext cx="6397876" cy="2404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Infrastructure as a Service (IaaS)</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09" name="Google Shape;109;p16"/>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3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487" name="Google Shape;487;p35"/>
          <p:cNvGrpSpPr/>
          <p:nvPr/>
        </p:nvGrpSpPr>
        <p:grpSpPr>
          <a:xfrm>
            <a:off x="648321" y="338541"/>
            <a:ext cx="6882000" cy="735185"/>
            <a:chOff x="648321" y="434510"/>
            <a:chExt cx="6882000" cy="735185"/>
          </a:xfrm>
        </p:grpSpPr>
        <p:sp>
          <p:nvSpPr>
            <p:cNvPr id="488" name="Google Shape;488;p3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489" name="Google Shape;489;p3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492" name="Google Shape;492;p35"/>
          <p:cNvSpPr txBox="1"/>
          <p:nvPr/>
        </p:nvSpPr>
        <p:spPr>
          <a:xfrm>
            <a:off x="766775" y="2075425"/>
            <a:ext cx="1065840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1. (</a:t>
            </a:r>
            <a:r>
              <a:rPr lang="en-US" sz="1200" dirty="0" err="1">
                <a:solidFill>
                  <a:schemeClr val="dk1"/>
                </a:solidFill>
                <a:latin typeface="Noto Sans"/>
                <a:ea typeface="Noto Sans"/>
                <a:cs typeface="Noto Sans"/>
                <a:sym typeface="Noto Sans"/>
              </a:rPr>
              <a:t>Eng</a:t>
            </a:r>
            <a:r>
              <a:rPr lang="en-US" sz="1200" dirty="0">
                <a:solidFill>
                  <a:schemeClr val="dk1"/>
                </a:solidFill>
                <a:latin typeface="Noto Sans"/>
                <a:ea typeface="Noto Sans"/>
                <a:cs typeface="Noto Sans"/>
                <a:sym typeface="Noto Sans"/>
              </a:rPr>
              <a:t>) There are two database clusters sinking the same data. Cluster A is used for services targeting set top boxes or other dedicated equipment, and cluster B is used for services accessed via mobile, tablet, and website.</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A design proposal is needed for two-way sync between two clusters or one cluster and a legacy cluster on the cloud.</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Description and proposal of integrated database design through Aurora cluster</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endParaRPr sz="1200" dirty="0">
              <a:solidFill>
                <a:schemeClr val="dk1"/>
              </a:solidFill>
              <a:latin typeface="Noto Sans"/>
              <a:ea typeface="Noto Sans"/>
              <a:cs typeface="Noto Sans"/>
              <a:sym typeface="Noto Sans"/>
            </a:endParaRPr>
          </a:p>
        </p:txBody>
      </p:sp>
      <p:sp>
        <p:nvSpPr>
          <p:cNvPr id="493" name="Google Shape;493;p3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pic>
        <p:nvPicPr>
          <p:cNvPr id="494" name="Google Shape;494;p35"/>
          <p:cNvPicPr preferRelativeResize="0"/>
          <p:nvPr/>
        </p:nvPicPr>
        <p:blipFill>
          <a:blip r:embed="rId4">
            <a:alphaModFix/>
          </a:blip>
          <a:stretch>
            <a:fillRect/>
          </a:stretch>
        </p:blipFill>
        <p:spPr>
          <a:xfrm>
            <a:off x="6421619" y="3770450"/>
            <a:ext cx="4243584" cy="2538277"/>
          </a:xfrm>
          <a:prstGeom prst="rect">
            <a:avLst/>
          </a:prstGeom>
          <a:noFill/>
          <a:ln>
            <a:noFill/>
          </a:ln>
        </p:spPr>
      </p:pic>
      <p:pic>
        <p:nvPicPr>
          <p:cNvPr id="495" name="Google Shape;495;p35"/>
          <p:cNvPicPr preferRelativeResize="0"/>
          <p:nvPr/>
        </p:nvPicPr>
        <p:blipFill>
          <a:blip r:embed="rId5">
            <a:alphaModFix/>
          </a:blip>
          <a:stretch>
            <a:fillRect/>
          </a:stretch>
        </p:blipFill>
        <p:spPr>
          <a:xfrm>
            <a:off x="1277825" y="3778760"/>
            <a:ext cx="4243574" cy="25216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3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501" name="Google Shape;501;p36"/>
          <p:cNvGrpSpPr/>
          <p:nvPr/>
        </p:nvGrpSpPr>
        <p:grpSpPr>
          <a:xfrm>
            <a:off x="648321" y="338541"/>
            <a:ext cx="6882000" cy="735185"/>
            <a:chOff x="648321" y="434510"/>
            <a:chExt cx="6882000" cy="735185"/>
          </a:xfrm>
        </p:grpSpPr>
        <p:sp>
          <p:nvSpPr>
            <p:cNvPr id="502" name="Google Shape;502;p3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503" name="Google Shape;503;p3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506" name="Google Shape;506;p36"/>
          <p:cNvSpPr txBox="1"/>
          <p:nvPr/>
        </p:nvSpPr>
        <p:spPr>
          <a:xfrm>
            <a:off x="766775" y="2075425"/>
            <a:ext cx="10658400" cy="1215900"/>
          </a:xfrm>
          <a:prstGeom prst="rect">
            <a:avLst/>
          </a:prstGeom>
          <a:noFill/>
          <a:ln>
            <a:noFill/>
          </a:ln>
        </p:spPr>
        <p:txBody>
          <a:bodyPr spcFirstLastPara="1" wrap="square" lIns="91425" tIns="45700" rIns="91425" bIns="45700" anchor="t" anchorCtr="0">
            <a:spAutoFit/>
          </a:bodyPr>
          <a:lstStyle/>
          <a:p>
            <a:pPr marL="457200" marR="0" lvl="0" indent="-304800" algn="l" rtl="0">
              <a:spcBef>
                <a:spcPts val="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Amazon Aurora takes advantage of the cloud native features.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Amazon Aurora uses a purpose built, log structured storage.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Amazon Aurora has built in features like Automated backups, Multi-AZ, Global DB, and more that make it highly resilient to failures.</a:t>
            </a:r>
            <a:endParaRPr sz="1200">
              <a:solidFill>
                <a:schemeClr val="dk1"/>
              </a:solidFill>
              <a:latin typeface="Noto Sans"/>
              <a:ea typeface="Noto Sans"/>
              <a:cs typeface="Noto Sans"/>
              <a:sym typeface="Noto Sans"/>
            </a:endParaRPr>
          </a:p>
          <a:p>
            <a:pPr marL="457200" marR="0" lvl="0" indent="-304800" algn="l" rtl="0">
              <a:spcBef>
                <a:spcPts val="1000"/>
              </a:spcBef>
              <a:spcAft>
                <a:spcPts val="1000"/>
              </a:spcAft>
              <a:buClr>
                <a:schemeClr val="dk1"/>
              </a:buClr>
              <a:buSzPts val="1200"/>
              <a:buFont typeface="Noto Sans"/>
              <a:buChar char="●"/>
            </a:pPr>
            <a:r>
              <a:rPr lang="en-US" sz="1200">
                <a:solidFill>
                  <a:schemeClr val="dk1"/>
                </a:solidFill>
                <a:latin typeface="Noto Sans"/>
                <a:ea typeface="Noto Sans"/>
                <a:cs typeface="Noto Sans"/>
                <a:sym typeface="Noto Sans"/>
              </a:rPr>
              <a:t>Features like Backtrack, fast recovery, fast cloning makes it easy to recover from failures.</a:t>
            </a:r>
            <a:endParaRPr sz="1200">
              <a:solidFill>
                <a:schemeClr val="dk1"/>
              </a:solidFill>
              <a:latin typeface="Noto Sans"/>
              <a:ea typeface="Noto Sans"/>
              <a:cs typeface="Noto Sans"/>
              <a:sym typeface="Noto Sans"/>
            </a:endParaRPr>
          </a:p>
        </p:txBody>
      </p:sp>
      <p:sp>
        <p:nvSpPr>
          <p:cNvPr id="507" name="Google Shape;507;p3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overview</a:t>
            </a:r>
            <a:endParaRPr sz="1600" b="1">
              <a:solidFill>
                <a:schemeClr val="dk1"/>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3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513" name="Google Shape;513;p37"/>
          <p:cNvGrpSpPr/>
          <p:nvPr/>
        </p:nvGrpSpPr>
        <p:grpSpPr>
          <a:xfrm>
            <a:off x="648321" y="338541"/>
            <a:ext cx="6882000" cy="735185"/>
            <a:chOff x="648321" y="434510"/>
            <a:chExt cx="6882000" cy="735185"/>
          </a:xfrm>
        </p:grpSpPr>
        <p:sp>
          <p:nvSpPr>
            <p:cNvPr id="514" name="Google Shape;514;p3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515" name="Google Shape;515;p3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518" name="Google Shape;518;p37"/>
          <p:cNvSpPr txBox="1"/>
          <p:nvPr/>
        </p:nvSpPr>
        <p:spPr>
          <a:xfrm>
            <a:off x="766775" y="2075425"/>
            <a:ext cx="5024700" cy="364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Scale-out, distributed, multi-tenant storage architecture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Purpose-built log-structured distributed storage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Storage volume is striped across hundreds of storage nodes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Storage nodes with locally attached SSDs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Continuous backup to Amazon S3.</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Six copies of data, two in each Availability Zone to protect against AZ+1 failure modes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Storage volume segmented in </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10 GiB protection groups (PG)</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Each PG contains six 10 GiB segments, copies of the same data on different storage nodes, two in each AZ.</a:t>
            </a:r>
            <a:endParaRPr sz="1200">
              <a:solidFill>
                <a:schemeClr val="dk1"/>
              </a:solidFill>
              <a:latin typeface="Noto Sans"/>
              <a:ea typeface="Noto Sans"/>
              <a:cs typeface="Noto Sans"/>
              <a:sym typeface="Noto Sans"/>
            </a:endParaRPr>
          </a:p>
          <a:p>
            <a:pPr marL="457200" marR="0" lvl="0" indent="-304800" algn="l" rtl="0">
              <a:spcBef>
                <a:spcPts val="1000"/>
              </a:spcBef>
              <a:spcAft>
                <a:spcPts val="1000"/>
              </a:spcAft>
              <a:buClr>
                <a:schemeClr val="dk1"/>
              </a:buClr>
              <a:buSzPts val="1200"/>
              <a:buFont typeface="Noto Sans"/>
              <a:buChar char="●"/>
            </a:pPr>
            <a:r>
              <a:rPr lang="en-US" sz="1200">
                <a:solidFill>
                  <a:schemeClr val="dk1"/>
                </a:solidFill>
                <a:latin typeface="Noto Sans"/>
                <a:ea typeface="Noto Sans"/>
                <a:cs typeface="Noto Sans"/>
                <a:sym typeface="Noto Sans"/>
              </a:rPr>
              <a:t>Storage volume grows automatically by adding PGs, up to 128 TiB</a:t>
            </a:r>
            <a:endParaRPr sz="1200">
              <a:solidFill>
                <a:schemeClr val="dk1"/>
              </a:solidFill>
              <a:latin typeface="Noto Sans"/>
              <a:ea typeface="Noto Sans"/>
              <a:cs typeface="Noto Sans"/>
              <a:sym typeface="Noto Sans"/>
            </a:endParaRPr>
          </a:p>
        </p:txBody>
      </p:sp>
      <p:sp>
        <p:nvSpPr>
          <p:cNvPr id="519" name="Google Shape;519;p3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design</a:t>
            </a:r>
            <a:endParaRPr sz="1600" b="1">
              <a:solidFill>
                <a:schemeClr val="dk1"/>
              </a:solidFill>
              <a:latin typeface="Noto Sans"/>
              <a:ea typeface="Noto Sans"/>
              <a:cs typeface="Noto Sans"/>
              <a:sym typeface="Noto Sans"/>
            </a:endParaRPr>
          </a:p>
        </p:txBody>
      </p:sp>
      <p:cxnSp>
        <p:nvCxnSpPr>
          <p:cNvPr id="520" name="Google Shape;520;p37"/>
          <p:cNvCxnSpPr/>
          <p:nvPr/>
        </p:nvCxnSpPr>
        <p:spPr>
          <a:xfrm>
            <a:off x="5951550" y="2087007"/>
            <a:ext cx="0" cy="3925500"/>
          </a:xfrm>
          <a:prstGeom prst="straightConnector1">
            <a:avLst/>
          </a:prstGeom>
          <a:noFill/>
          <a:ln w="12700" cap="flat" cmpd="sng">
            <a:solidFill>
              <a:srgbClr val="FF8500"/>
            </a:solidFill>
            <a:prstDash val="solid"/>
            <a:miter lim="800000"/>
            <a:headEnd type="none" w="sm" len="sm"/>
            <a:tailEnd type="none" w="sm" len="sm"/>
          </a:ln>
        </p:spPr>
      </p:cxnSp>
      <p:cxnSp>
        <p:nvCxnSpPr>
          <p:cNvPr id="521" name="Google Shape;521;p37"/>
          <p:cNvCxnSpPr/>
          <p:nvPr/>
        </p:nvCxnSpPr>
        <p:spPr>
          <a:xfrm>
            <a:off x="7853900" y="2087007"/>
            <a:ext cx="0" cy="3925500"/>
          </a:xfrm>
          <a:prstGeom prst="straightConnector1">
            <a:avLst/>
          </a:prstGeom>
          <a:noFill/>
          <a:ln w="12700" cap="flat" cmpd="sng">
            <a:solidFill>
              <a:srgbClr val="FF8500"/>
            </a:solidFill>
            <a:prstDash val="solid"/>
            <a:miter lim="800000"/>
            <a:headEnd type="none" w="sm" len="sm"/>
            <a:tailEnd type="none" w="sm" len="sm"/>
          </a:ln>
        </p:spPr>
      </p:cxnSp>
      <p:cxnSp>
        <p:nvCxnSpPr>
          <p:cNvPr id="522" name="Google Shape;522;p37"/>
          <p:cNvCxnSpPr/>
          <p:nvPr/>
        </p:nvCxnSpPr>
        <p:spPr>
          <a:xfrm>
            <a:off x="9756250" y="2087007"/>
            <a:ext cx="0" cy="3925500"/>
          </a:xfrm>
          <a:prstGeom prst="straightConnector1">
            <a:avLst/>
          </a:prstGeom>
          <a:noFill/>
          <a:ln w="12700" cap="flat" cmpd="sng">
            <a:solidFill>
              <a:srgbClr val="FF8500"/>
            </a:solidFill>
            <a:prstDash val="solid"/>
            <a:miter lim="800000"/>
            <a:headEnd type="none" w="sm" len="sm"/>
            <a:tailEnd type="none" w="sm" len="sm"/>
          </a:ln>
        </p:spPr>
      </p:cxnSp>
      <p:cxnSp>
        <p:nvCxnSpPr>
          <p:cNvPr id="523" name="Google Shape;523;p37"/>
          <p:cNvCxnSpPr/>
          <p:nvPr/>
        </p:nvCxnSpPr>
        <p:spPr>
          <a:xfrm>
            <a:off x="11658600" y="2087007"/>
            <a:ext cx="0" cy="3925500"/>
          </a:xfrm>
          <a:prstGeom prst="straightConnector1">
            <a:avLst/>
          </a:prstGeom>
          <a:noFill/>
          <a:ln w="12700" cap="flat" cmpd="sng">
            <a:solidFill>
              <a:srgbClr val="FF8500"/>
            </a:solidFill>
            <a:prstDash val="solid"/>
            <a:miter lim="800000"/>
            <a:headEnd type="none" w="sm" len="sm"/>
            <a:tailEnd type="none" w="sm" len="sm"/>
          </a:ln>
        </p:spPr>
      </p:cxnSp>
      <p:sp>
        <p:nvSpPr>
          <p:cNvPr id="524" name="Google Shape;524;p37"/>
          <p:cNvSpPr txBox="1"/>
          <p:nvPr/>
        </p:nvSpPr>
        <p:spPr>
          <a:xfrm>
            <a:off x="66486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1</a:t>
            </a:r>
            <a:endParaRPr sz="1000">
              <a:solidFill>
                <a:schemeClr val="dk1"/>
              </a:solidFill>
            </a:endParaRPr>
          </a:p>
        </p:txBody>
      </p:sp>
      <p:sp>
        <p:nvSpPr>
          <p:cNvPr id="525" name="Google Shape;525;p37"/>
          <p:cNvSpPr txBox="1"/>
          <p:nvPr/>
        </p:nvSpPr>
        <p:spPr>
          <a:xfrm>
            <a:off x="8551021"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2</a:t>
            </a:r>
            <a:endParaRPr sz="1000">
              <a:solidFill>
                <a:schemeClr val="dk1"/>
              </a:solidFill>
            </a:endParaRPr>
          </a:p>
        </p:txBody>
      </p:sp>
      <p:sp>
        <p:nvSpPr>
          <p:cNvPr id="526" name="Google Shape;526;p37"/>
          <p:cNvSpPr txBox="1"/>
          <p:nvPr/>
        </p:nvSpPr>
        <p:spPr>
          <a:xfrm>
            <a:off x="104533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3</a:t>
            </a:r>
            <a:endParaRPr sz="1000">
              <a:solidFill>
                <a:schemeClr val="dk1"/>
              </a:solidFill>
            </a:endParaRPr>
          </a:p>
        </p:txBody>
      </p:sp>
      <p:grpSp>
        <p:nvGrpSpPr>
          <p:cNvPr id="527" name="Google Shape;527;p37"/>
          <p:cNvGrpSpPr/>
          <p:nvPr/>
        </p:nvGrpSpPr>
        <p:grpSpPr>
          <a:xfrm>
            <a:off x="6092100" y="3832061"/>
            <a:ext cx="5545143" cy="435605"/>
            <a:chOff x="6150769" y="4329113"/>
            <a:chExt cx="7729500" cy="607200"/>
          </a:xfrm>
        </p:grpSpPr>
        <p:sp>
          <p:nvSpPr>
            <p:cNvPr id="528" name="Google Shape;528;p37"/>
            <p:cNvSpPr/>
            <p:nvPr/>
          </p:nvSpPr>
          <p:spPr>
            <a:xfrm>
              <a:off x="6150769" y="4329113"/>
              <a:ext cx="7729500" cy="607200"/>
            </a:xfrm>
            <a:prstGeom prst="rect">
              <a:avLst/>
            </a:prstGeom>
            <a:solidFill>
              <a:srgbClr val="00B0F0"/>
            </a:solidFill>
            <a:ln w="12700" cap="flat" cmpd="sng">
              <a:solidFill>
                <a:srgbClr val="9FFC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529" name="Google Shape;529;p37"/>
            <p:cNvSpPr txBox="1"/>
            <p:nvPr/>
          </p:nvSpPr>
          <p:spPr>
            <a:xfrm>
              <a:off x="9895549" y="4449766"/>
              <a:ext cx="3691800" cy="38610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CLUSTER STORAGE VOLUME</a:t>
              </a:r>
              <a:endParaRPr sz="1200"/>
            </a:p>
          </p:txBody>
        </p:sp>
      </p:grpSp>
      <p:grpSp>
        <p:nvGrpSpPr>
          <p:cNvPr id="530" name="Google Shape;530;p37"/>
          <p:cNvGrpSpPr/>
          <p:nvPr/>
        </p:nvGrpSpPr>
        <p:grpSpPr>
          <a:xfrm>
            <a:off x="9924016" y="4808825"/>
            <a:ext cx="1566647" cy="772885"/>
            <a:chOff x="11572278" y="5537060"/>
            <a:chExt cx="2183784" cy="1077342"/>
          </a:xfrm>
        </p:grpSpPr>
        <p:sp>
          <p:nvSpPr>
            <p:cNvPr id="531" name="Google Shape;531;p37"/>
            <p:cNvSpPr/>
            <p:nvPr/>
          </p:nvSpPr>
          <p:spPr>
            <a:xfrm>
              <a:off x="1348216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2" name="Google Shape;532;p37"/>
            <p:cNvSpPr/>
            <p:nvPr/>
          </p:nvSpPr>
          <p:spPr>
            <a:xfrm>
              <a:off x="134821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3" name="Google Shape;533;p37"/>
            <p:cNvSpPr/>
            <p:nvPr/>
          </p:nvSpPr>
          <p:spPr>
            <a:xfrm>
              <a:off x="1348216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4" name="Google Shape;534;p37"/>
            <p:cNvSpPr/>
            <p:nvPr/>
          </p:nvSpPr>
          <p:spPr>
            <a:xfrm>
              <a:off x="1309831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5" name="Google Shape;535;p37"/>
            <p:cNvSpPr/>
            <p:nvPr/>
          </p:nvSpPr>
          <p:spPr>
            <a:xfrm>
              <a:off x="13098313"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6" name="Google Shape;536;p37"/>
            <p:cNvSpPr/>
            <p:nvPr/>
          </p:nvSpPr>
          <p:spPr>
            <a:xfrm>
              <a:off x="13098312"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7" name="Google Shape;537;p37"/>
            <p:cNvSpPr/>
            <p:nvPr/>
          </p:nvSpPr>
          <p:spPr>
            <a:xfrm>
              <a:off x="1271338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8" name="Google Shape;538;p37"/>
            <p:cNvSpPr/>
            <p:nvPr/>
          </p:nvSpPr>
          <p:spPr>
            <a:xfrm>
              <a:off x="12713383"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39" name="Google Shape;539;p37"/>
            <p:cNvSpPr/>
            <p:nvPr/>
          </p:nvSpPr>
          <p:spPr>
            <a:xfrm>
              <a:off x="12713382"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0" name="Google Shape;540;p37"/>
            <p:cNvSpPr/>
            <p:nvPr/>
          </p:nvSpPr>
          <p:spPr>
            <a:xfrm>
              <a:off x="1232845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1" name="Google Shape;541;p37"/>
            <p:cNvSpPr/>
            <p:nvPr/>
          </p:nvSpPr>
          <p:spPr>
            <a:xfrm>
              <a:off x="1232845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2" name="Google Shape;542;p37"/>
            <p:cNvSpPr/>
            <p:nvPr/>
          </p:nvSpPr>
          <p:spPr>
            <a:xfrm>
              <a:off x="1232845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3" name="Google Shape;543;p37"/>
            <p:cNvSpPr/>
            <p:nvPr/>
          </p:nvSpPr>
          <p:spPr>
            <a:xfrm>
              <a:off x="119446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4" name="Google Shape;544;p37"/>
            <p:cNvSpPr/>
            <p:nvPr/>
          </p:nvSpPr>
          <p:spPr>
            <a:xfrm>
              <a:off x="1194460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5" name="Google Shape;545;p37"/>
            <p:cNvSpPr/>
            <p:nvPr/>
          </p:nvSpPr>
          <p:spPr>
            <a:xfrm>
              <a:off x="1194460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6" name="Google Shape;546;p37"/>
            <p:cNvSpPr/>
            <p:nvPr/>
          </p:nvSpPr>
          <p:spPr>
            <a:xfrm>
              <a:off x="11572279"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7" name="Google Shape;547;p37"/>
            <p:cNvSpPr/>
            <p:nvPr/>
          </p:nvSpPr>
          <p:spPr>
            <a:xfrm>
              <a:off x="11572279"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48" name="Google Shape;548;p37"/>
            <p:cNvSpPr/>
            <p:nvPr/>
          </p:nvSpPr>
          <p:spPr>
            <a:xfrm>
              <a:off x="1157227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549" name="Google Shape;549;p37"/>
          <p:cNvGrpSpPr/>
          <p:nvPr/>
        </p:nvGrpSpPr>
        <p:grpSpPr>
          <a:xfrm>
            <a:off x="8026765" y="4808825"/>
            <a:ext cx="1566647" cy="772885"/>
            <a:chOff x="8927657" y="5537060"/>
            <a:chExt cx="2183784" cy="1077342"/>
          </a:xfrm>
        </p:grpSpPr>
        <p:sp>
          <p:nvSpPr>
            <p:cNvPr id="550" name="Google Shape;550;p37"/>
            <p:cNvSpPr/>
            <p:nvPr/>
          </p:nvSpPr>
          <p:spPr>
            <a:xfrm>
              <a:off x="1083754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1" name="Google Shape;551;p37"/>
            <p:cNvSpPr/>
            <p:nvPr/>
          </p:nvSpPr>
          <p:spPr>
            <a:xfrm>
              <a:off x="1083754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2" name="Google Shape;552;p37"/>
            <p:cNvSpPr/>
            <p:nvPr/>
          </p:nvSpPr>
          <p:spPr>
            <a:xfrm>
              <a:off x="1083754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3" name="Google Shape;553;p37"/>
            <p:cNvSpPr/>
            <p:nvPr/>
          </p:nvSpPr>
          <p:spPr>
            <a:xfrm>
              <a:off x="1045369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4" name="Google Shape;554;p37"/>
            <p:cNvSpPr/>
            <p:nvPr/>
          </p:nvSpPr>
          <p:spPr>
            <a:xfrm>
              <a:off x="1045369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5" name="Google Shape;555;p37"/>
            <p:cNvSpPr/>
            <p:nvPr/>
          </p:nvSpPr>
          <p:spPr>
            <a:xfrm>
              <a:off x="1045369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6" name="Google Shape;556;p37"/>
            <p:cNvSpPr/>
            <p:nvPr/>
          </p:nvSpPr>
          <p:spPr>
            <a:xfrm>
              <a:off x="1006876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7" name="Google Shape;557;p37"/>
            <p:cNvSpPr/>
            <p:nvPr/>
          </p:nvSpPr>
          <p:spPr>
            <a:xfrm>
              <a:off x="100687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8" name="Google Shape;558;p37"/>
            <p:cNvSpPr/>
            <p:nvPr/>
          </p:nvSpPr>
          <p:spPr>
            <a:xfrm>
              <a:off x="1006876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59" name="Google Shape;559;p37"/>
            <p:cNvSpPr/>
            <p:nvPr/>
          </p:nvSpPr>
          <p:spPr>
            <a:xfrm>
              <a:off x="9683830"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0" name="Google Shape;560;p37"/>
            <p:cNvSpPr/>
            <p:nvPr/>
          </p:nvSpPr>
          <p:spPr>
            <a:xfrm>
              <a:off x="9683830"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1" name="Google Shape;561;p37"/>
            <p:cNvSpPr/>
            <p:nvPr/>
          </p:nvSpPr>
          <p:spPr>
            <a:xfrm>
              <a:off x="9683829"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2" name="Google Shape;562;p37"/>
            <p:cNvSpPr/>
            <p:nvPr/>
          </p:nvSpPr>
          <p:spPr>
            <a:xfrm>
              <a:off x="929998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3" name="Google Shape;563;p37"/>
            <p:cNvSpPr/>
            <p:nvPr/>
          </p:nvSpPr>
          <p:spPr>
            <a:xfrm>
              <a:off x="929998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4" name="Google Shape;564;p37"/>
            <p:cNvSpPr/>
            <p:nvPr/>
          </p:nvSpPr>
          <p:spPr>
            <a:xfrm>
              <a:off x="929998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5" name="Google Shape;565;p37"/>
            <p:cNvSpPr/>
            <p:nvPr/>
          </p:nvSpPr>
          <p:spPr>
            <a:xfrm>
              <a:off x="8927658"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6" name="Google Shape;566;p37"/>
            <p:cNvSpPr/>
            <p:nvPr/>
          </p:nvSpPr>
          <p:spPr>
            <a:xfrm>
              <a:off x="892765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67" name="Google Shape;567;p37"/>
            <p:cNvSpPr/>
            <p:nvPr/>
          </p:nvSpPr>
          <p:spPr>
            <a:xfrm>
              <a:off x="892765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568" name="Google Shape;568;p37"/>
          <p:cNvGrpSpPr/>
          <p:nvPr/>
        </p:nvGrpSpPr>
        <p:grpSpPr>
          <a:xfrm>
            <a:off x="6116463" y="4808825"/>
            <a:ext cx="1566647" cy="772885"/>
            <a:chOff x="6264843" y="5537060"/>
            <a:chExt cx="2183784" cy="1077342"/>
          </a:xfrm>
        </p:grpSpPr>
        <p:sp>
          <p:nvSpPr>
            <p:cNvPr id="569" name="Google Shape;569;p37"/>
            <p:cNvSpPr/>
            <p:nvPr/>
          </p:nvSpPr>
          <p:spPr>
            <a:xfrm>
              <a:off x="8174727"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0" name="Google Shape;570;p37"/>
            <p:cNvSpPr/>
            <p:nvPr/>
          </p:nvSpPr>
          <p:spPr>
            <a:xfrm>
              <a:off x="8174727"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1" name="Google Shape;571;p37"/>
            <p:cNvSpPr/>
            <p:nvPr/>
          </p:nvSpPr>
          <p:spPr>
            <a:xfrm>
              <a:off x="817472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2" name="Google Shape;572;p37"/>
            <p:cNvSpPr/>
            <p:nvPr/>
          </p:nvSpPr>
          <p:spPr>
            <a:xfrm>
              <a:off x="7790878"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3" name="Google Shape;573;p37"/>
            <p:cNvSpPr/>
            <p:nvPr/>
          </p:nvSpPr>
          <p:spPr>
            <a:xfrm>
              <a:off x="779087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4" name="Google Shape;574;p37"/>
            <p:cNvSpPr/>
            <p:nvPr/>
          </p:nvSpPr>
          <p:spPr>
            <a:xfrm>
              <a:off x="779087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5" name="Google Shape;575;p37"/>
            <p:cNvSpPr/>
            <p:nvPr/>
          </p:nvSpPr>
          <p:spPr>
            <a:xfrm>
              <a:off x="7405948"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6" name="Google Shape;576;p37"/>
            <p:cNvSpPr/>
            <p:nvPr/>
          </p:nvSpPr>
          <p:spPr>
            <a:xfrm>
              <a:off x="740594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7" name="Google Shape;577;p37"/>
            <p:cNvSpPr/>
            <p:nvPr/>
          </p:nvSpPr>
          <p:spPr>
            <a:xfrm>
              <a:off x="740594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8" name="Google Shape;578;p37"/>
            <p:cNvSpPr/>
            <p:nvPr/>
          </p:nvSpPr>
          <p:spPr>
            <a:xfrm>
              <a:off x="7021016"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79" name="Google Shape;579;p37"/>
            <p:cNvSpPr/>
            <p:nvPr/>
          </p:nvSpPr>
          <p:spPr>
            <a:xfrm>
              <a:off x="7021016"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0" name="Google Shape;580;p37"/>
            <p:cNvSpPr/>
            <p:nvPr/>
          </p:nvSpPr>
          <p:spPr>
            <a:xfrm>
              <a:off x="7021015"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1" name="Google Shape;581;p37"/>
            <p:cNvSpPr/>
            <p:nvPr/>
          </p:nvSpPr>
          <p:spPr>
            <a:xfrm>
              <a:off x="6637167"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2" name="Google Shape;582;p37"/>
            <p:cNvSpPr/>
            <p:nvPr/>
          </p:nvSpPr>
          <p:spPr>
            <a:xfrm>
              <a:off x="6637167"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3" name="Google Shape;583;p37"/>
            <p:cNvSpPr/>
            <p:nvPr/>
          </p:nvSpPr>
          <p:spPr>
            <a:xfrm>
              <a:off x="663716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4" name="Google Shape;584;p37"/>
            <p:cNvSpPr/>
            <p:nvPr/>
          </p:nvSpPr>
          <p:spPr>
            <a:xfrm>
              <a:off x="6264844"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5" name="Google Shape;585;p37"/>
            <p:cNvSpPr/>
            <p:nvPr/>
          </p:nvSpPr>
          <p:spPr>
            <a:xfrm>
              <a:off x="6264844"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586" name="Google Shape;586;p37"/>
            <p:cNvSpPr/>
            <p:nvPr/>
          </p:nvSpPr>
          <p:spPr>
            <a:xfrm>
              <a:off x="6264843"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3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592" name="Google Shape;592;p38"/>
          <p:cNvGrpSpPr/>
          <p:nvPr/>
        </p:nvGrpSpPr>
        <p:grpSpPr>
          <a:xfrm>
            <a:off x="648321" y="338541"/>
            <a:ext cx="6882000" cy="735185"/>
            <a:chOff x="648321" y="434510"/>
            <a:chExt cx="6882000" cy="735185"/>
          </a:xfrm>
        </p:grpSpPr>
        <p:sp>
          <p:nvSpPr>
            <p:cNvPr id="593" name="Google Shape;593;p3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594" name="Google Shape;594;p3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597" name="Google Shape;597;p38"/>
          <p:cNvSpPr txBox="1"/>
          <p:nvPr/>
        </p:nvSpPr>
        <p:spPr>
          <a:xfrm>
            <a:off x="766775" y="2075425"/>
            <a:ext cx="5024700" cy="208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200">
                <a:solidFill>
                  <a:schemeClr val="dk1"/>
                </a:solidFill>
              </a:rPr>
              <a:t>Scale-out, distributed, multi-tenant storage architecture</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Managed DB service, no OS or filesystem level access</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Connect to writer using Cluster (DNS) Endpoint – always points to writer!</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Round robin load balancing for reads using Cluster Reader (DNS) Endpoint (excludes writer except on single node clusters)</a:t>
            </a:r>
            <a:endParaRPr sz="1200">
              <a:solidFill>
                <a:schemeClr val="dk1"/>
              </a:solidFill>
            </a:endParaRPr>
          </a:p>
          <a:p>
            <a:pPr marL="457200" lvl="0" indent="-304800" algn="l" rtl="0">
              <a:spcBef>
                <a:spcPts val="1000"/>
              </a:spcBef>
              <a:spcAft>
                <a:spcPts val="1000"/>
              </a:spcAft>
              <a:buClr>
                <a:schemeClr val="dk1"/>
              </a:buClr>
              <a:buSzPts val="1200"/>
              <a:buFont typeface="Noto Sans"/>
              <a:buChar char="●"/>
            </a:pPr>
            <a:r>
              <a:rPr lang="en-US" sz="1200">
                <a:solidFill>
                  <a:schemeClr val="dk1"/>
                </a:solidFill>
              </a:rPr>
              <a:t>Custom (DNS) Endpoints, read replica auto scaling supported as well</a:t>
            </a:r>
            <a:endParaRPr sz="1200">
              <a:solidFill>
                <a:schemeClr val="dk1"/>
              </a:solidFill>
            </a:endParaRPr>
          </a:p>
        </p:txBody>
      </p:sp>
      <p:sp>
        <p:nvSpPr>
          <p:cNvPr id="598" name="Google Shape;598;p3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design</a:t>
            </a:r>
            <a:endParaRPr sz="1600" b="1">
              <a:solidFill>
                <a:schemeClr val="dk1"/>
              </a:solidFill>
              <a:latin typeface="Noto Sans"/>
              <a:ea typeface="Noto Sans"/>
              <a:cs typeface="Noto Sans"/>
              <a:sym typeface="Noto Sans"/>
            </a:endParaRPr>
          </a:p>
        </p:txBody>
      </p:sp>
      <p:cxnSp>
        <p:nvCxnSpPr>
          <p:cNvPr id="599" name="Google Shape;599;p38"/>
          <p:cNvCxnSpPr/>
          <p:nvPr/>
        </p:nvCxnSpPr>
        <p:spPr>
          <a:xfrm>
            <a:off x="6170791"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600" name="Google Shape;600;p38"/>
          <p:cNvCxnSpPr/>
          <p:nvPr/>
        </p:nvCxnSpPr>
        <p:spPr>
          <a:xfrm>
            <a:off x="8000061"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601" name="Google Shape;601;p38"/>
          <p:cNvCxnSpPr/>
          <p:nvPr/>
        </p:nvCxnSpPr>
        <p:spPr>
          <a:xfrm>
            <a:off x="9829330"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602" name="Google Shape;602;p38"/>
          <p:cNvCxnSpPr/>
          <p:nvPr/>
        </p:nvCxnSpPr>
        <p:spPr>
          <a:xfrm>
            <a:off x="11658600" y="2279264"/>
            <a:ext cx="0" cy="3774900"/>
          </a:xfrm>
          <a:prstGeom prst="straightConnector1">
            <a:avLst/>
          </a:prstGeom>
          <a:noFill/>
          <a:ln w="12700" cap="flat" cmpd="sng">
            <a:solidFill>
              <a:srgbClr val="FF8500"/>
            </a:solidFill>
            <a:prstDash val="solid"/>
            <a:miter lim="800000"/>
            <a:headEnd type="none" w="sm" len="sm"/>
            <a:tailEnd type="none" w="sm" len="sm"/>
          </a:ln>
        </p:spPr>
      </p:cxnSp>
      <p:sp>
        <p:nvSpPr>
          <p:cNvPr id="603" name="Google Shape;603;p38"/>
          <p:cNvSpPr/>
          <p:nvPr/>
        </p:nvSpPr>
        <p:spPr>
          <a:xfrm>
            <a:off x="6250426" y="4072912"/>
            <a:ext cx="5331809" cy="418847"/>
          </a:xfrm>
          <a:prstGeom prst="rect">
            <a:avLst/>
          </a:prstGeom>
          <a:solidFill>
            <a:srgbClr val="00B0F0"/>
          </a:solidFill>
          <a:ln w="12700" cap="flat" cmpd="sng">
            <a:solidFill>
              <a:srgbClr val="9FFC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grpSp>
        <p:nvGrpSpPr>
          <p:cNvPr id="604" name="Google Shape;604;p38"/>
          <p:cNvGrpSpPr/>
          <p:nvPr/>
        </p:nvGrpSpPr>
        <p:grpSpPr>
          <a:xfrm>
            <a:off x="9990183" y="4896296"/>
            <a:ext cx="1506374" cy="743151"/>
            <a:chOff x="11572278" y="5537060"/>
            <a:chExt cx="2183784" cy="1077342"/>
          </a:xfrm>
        </p:grpSpPr>
        <p:sp>
          <p:nvSpPr>
            <p:cNvPr id="605" name="Google Shape;605;p38"/>
            <p:cNvSpPr/>
            <p:nvPr/>
          </p:nvSpPr>
          <p:spPr>
            <a:xfrm>
              <a:off x="1348216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06" name="Google Shape;606;p38"/>
            <p:cNvSpPr/>
            <p:nvPr/>
          </p:nvSpPr>
          <p:spPr>
            <a:xfrm>
              <a:off x="134821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07" name="Google Shape;607;p38"/>
            <p:cNvSpPr/>
            <p:nvPr/>
          </p:nvSpPr>
          <p:spPr>
            <a:xfrm>
              <a:off x="1348216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08" name="Google Shape;608;p38"/>
            <p:cNvSpPr/>
            <p:nvPr/>
          </p:nvSpPr>
          <p:spPr>
            <a:xfrm>
              <a:off x="13098313"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09" name="Google Shape;609;p38"/>
            <p:cNvSpPr/>
            <p:nvPr/>
          </p:nvSpPr>
          <p:spPr>
            <a:xfrm>
              <a:off x="13098313"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0" name="Google Shape;610;p38"/>
            <p:cNvSpPr/>
            <p:nvPr/>
          </p:nvSpPr>
          <p:spPr>
            <a:xfrm>
              <a:off x="13098312"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1" name="Google Shape;611;p38"/>
            <p:cNvSpPr/>
            <p:nvPr/>
          </p:nvSpPr>
          <p:spPr>
            <a:xfrm>
              <a:off x="1271338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2" name="Google Shape;612;p38"/>
            <p:cNvSpPr/>
            <p:nvPr/>
          </p:nvSpPr>
          <p:spPr>
            <a:xfrm>
              <a:off x="12713383" y="5926481"/>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3" name="Google Shape;613;p38"/>
            <p:cNvSpPr/>
            <p:nvPr/>
          </p:nvSpPr>
          <p:spPr>
            <a:xfrm>
              <a:off x="12713382" y="6315902"/>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4" name="Google Shape;614;p38"/>
            <p:cNvSpPr/>
            <p:nvPr/>
          </p:nvSpPr>
          <p:spPr>
            <a:xfrm>
              <a:off x="1232845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5" name="Google Shape;615;p38"/>
            <p:cNvSpPr/>
            <p:nvPr/>
          </p:nvSpPr>
          <p:spPr>
            <a:xfrm>
              <a:off x="1232845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6" name="Google Shape;616;p38"/>
            <p:cNvSpPr/>
            <p:nvPr/>
          </p:nvSpPr>
          <p:spPr>
            <a:xfrm>
              <a:off x="12328450"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7" name="Google Shape;617;p38"/>
            <p:cNvSpPr/>
            <p:nvPr/>
          </p:nvSpPr>
          <p:spPr>
            <a:xfrm>
              <a:off x="119446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8" name="Google Shape;618;p38"/>
            <p:cNvSpPr/>
            <p:nvPr/>
          </p:nvSpPr>
          <p:spPr>
            <a:xfrm>
              <a:off x="1194460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19" name="Google Shape;619;p38"/>
            <p:cNvSpPr/>
            <p:nvPr/>
          </p:nvSpPr>
          <p:spPr>
            <a:xfrm>
              <a:off x="11944601"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0" name="Google Shape;620;p38"/>
            <p:cNvSpPr/>
            <p:nvPr/>
          </p:nvSpPr>
          <p:spPr>
            <a:xfrm>
              <a:off x="11572279"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1" name="Google Shape;621;p38"/>
            <p:cNvSpPr/>
            <p:nvPr/>
          </p:nvSpPr>
          <p:spPr>
            <a:xfrm>
              <a:off x="11572279"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2" name="Google Shape;622;p38"/>
            <p:cNvSpPr/>
            <p:nvPr/>
          </p:nvSpPr>
          <p:spPr>
            <a:xfrm>
              <a:off x="1157227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623" name="Google Shape;623;p38"/>
          <p:cNvGrpSpPr/>
          <p:nvPr/>
        </p:nvGrpSpPr>
        <p:grpSpPr>
          <a:xfrm>
            <a:off x="8165923" y="4896296"/>
            <a:ext cx="1506374" cy="743151"/>
            <a:chOff x="8927657" y="5537060"/>
            <a:chExt cx="2183784" cy="1077342"/>
          </a:xfrm>
        </p:grpSpPr>
        <p:sp>
          <p:nvSpPr>
            <p:cNvPr id="624" name="Google Shape;624;p38"/>
            <p:cNvSpPr/>
            <p:nvPr/>
          </p:nvSpPr>
          <p:spPr>
            <a:xfrm>
              <a:off x="10837541" y="5537060"/>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5" name="Google Shape;625;p38"/>
            <p:cNvSpPr/>
            <p:nvPr/>
          </p:nvSpPr>
          <p:spPr>
            <a:xfrm>
              <a:off x="1083754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6" name="Google Shape;626;p38"/>
            <p:cNvSpPr/>
            <p:nvPr/>
          </p:nvSpPr>
          <p:spPr>
            <a:xfrm>
              <a:off x="1083754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7" name="Google Shape;627;p38"/>
            <p:cNvSpPr/>
            <p:nvPr/>
          </p:nvSpPr>
          <p:spPr>
            <a:xfrm>
              <a:off x="1045369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8" name="Google Shape;628;p38"/>
            <p:cNvSpPr/>
            <p:nvPr/>
          </p:nvSpPr>
          <p:spPr>
            <a:xfrm>
              <a:off x="1045369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29" name="Google Shape;629;p38"/>
            <p:cNvSpPr/>
            <p:nvPr/>
          </p:nvSpPr>
          <p:spPr>
            <a:xfrm>
              <a:off x="1045369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0" name="Google Shape;630;p38"/>
            <p:cNvSpPr/>
            <p:nvPr/>
          </p:nvSpPr>
          <p:spPr>
            <a:xfrm>
              <a:off x="1006876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1" name="Google Shape;631;p38"/>
            <p:cNvSpPr/>
            <p:nvPr/>
          </p:nvSpPr>
          <p:spPr>
            <a:xfrm>
              <a:off x="100687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2" name="Google Shape;632;p38"/>
            <p:cNvSpPr/>
            <p:nvPr/>
          </p:nvSpPr>
          <p:spPr>
            <a:xfrm>
              <a:off x="10068761" y="6315902"/>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3" name="Google Shape;633;p38"/>
            <p:cNvSpPr/>
            <p:nvPr/>
          </p:nvSpPr>
          <p:spPr>
            <a:xfrm>
              <a:off x="9683830"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4" name="Google Shape;634;p38"/>
            <p:cNvSpPr/>
            <p:nvPr/>
          </p:nvSpPr>
          <p:spPr>
            <a:xfrm>
              <a:off x="9683830"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5" name="Google Shape;635;p38"/>
            <p:cNvSpPr/>
            <p:nvPr/>
          </p:nvSpPr>
          <p:spPr>
            <a:xfrm>
              <a:off x="9683829"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6" name="Google Shape;636;p38"/>
            <p:cNvSpPr/>
            <p:nvPr/>
          </p:nvSpPr>
          <p:spPr>
            <a:xfrm>
              <a:off x="929998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7" name="Google Shape;637;p38"/>
            <p:cNvSpPr/>
            <p:nvPr/>
          </p:nvSpPr>
          <p:spPr>
            <a:xfrm>
              <a:off x="929998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8" name="Google Shape;638;p38"/>
            <p:cNvSpPr/>
            <p:nvPr/>
          </p:nvSpPr>
          <p:spPr>
            <a:xfrm>
              <a:off x="929998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39" name="Google Shape;639;p38"/>
            <p:cNvSpPr/>
            <p:nvPr/>
          </p:nvSpPr>
          <p:spPr>
            <a:xfrm>
              <a:off x="8927658"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0" name="Google Shape;640;p38"/>
            <p:cNvSpPr/>
            <p:nvPr/>
          </p:nvSpPr>
          <p:spPr>
            <a:xfrm>
              <a:off x="892765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1" name="Google Shape;641;p38"/>
            <p:cNvSpPr/>
            <p:nvPr/>
          </p:nvSpPr>
          <p:spPr>
            <a:xfrm>
              <a:off x="892765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642" name="Google Shape;642;p38"/>
          <p:cNvGrpSpPr/>
          <p:nvPr/>
        </p:nvGrpSpPr>
        <p:grpSpPr>
          <a:xfrm>
            <a:off x="6329115" y="4896296"/>
            <a:ext cx="1530775" cy="743151"/>
            <a:chOff x="6264844" y="5537060"/>
            <a:chExt cx="2219158" cy="1077342"/>
          </a:xfrm>
        </p:grpSpPr>
        <p:sp>
          <p:nvSpPr>
            <p:cNvPr id="643" name="Google Shape;643;p38"/>
            <p:cNvSpPr/>
            <p:nvPr/>
          </p:nvSpPr>
          <p:spPr>
            <a:xfrm>
              <a:off x="82101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4" name="Google Shape;644;p38"/>
            <p:cNvSpPr/>
            <p:nvPr/>
          </p:nvSpPr>
          <p:spPr>
            <a:xfrm>
              <a:off x="8174727"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5" name="Google Shape;645;p38"/>
            <p:cNvSpPr/>
            <p:nvPr/>
          </p:nvSpPr>
          <p:spPr>
            <a:xfrm>
              <a:off x="817472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6" name="Google Shape;646;p38"/>
            <p:cNvSpPr/>
            <p:nvPr/>
          </p:nvSpPr>
          <p:spPr>
            <a:xfrm>
              <a:off x="782625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7" name="Google Shape;647;p38"/>
            <p:cNvSpPr/>
            <p:nvPr/>
          </p:nvSpPr>
          <p:spPr>
            <a:xfrm>
              <a:off x="779087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8" name="Google Shape;648;p38"/>
            <p:cNvSpPr/>
            <p:nvPr/>
          </p:nvSpPr>
          <p:spPr>
            <a:xfrm>
              <a:off x="779087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49" name="Google Shape;649;p38"/>
            <p:cNvSpPr/>
            <p:nvPr/>
          </p:nvSpPr>
          <p:spPr>
            <a:xfrm>
              <a:off x="744132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0" name="Google Shape;650;p38"/>
            <p:cNvSpPr/>
            <p:nvPr/>
          </p:nvSpPr>
          <p:spPr>
            <a:xfrm>
              <a:off x="740594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1" name="Google Shape;651;p38"/>
            <p:cNvSpPr/>
            <p:nvPr/>
          </p:nvSpPr>
          <p:spPr>
            <a:xfrm>
              <a:off x="740594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2" name="Google Shape;652;p38"/>
            <p:cNvSpPr/>
            <p:nvPr/>
          </p:nvSpPr>
          <p:spPr>
            <a:xfrm>
              <a:off x="7021016"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3" name="Google Shape;653;p38"/>
            <p:cNvSpPr/>
            <p:nvPr/>
          </p:nvSpPr>
          <p:spPr>
            <a:xfrm>
              <a:off x="7021016" y="5926481"/>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4" name="Google Shape;654;p38"/>
            <p:cNvSpPr/>
            <p:nvPr/>
          </p:nvSpPr>
          <p:spPr>
            <a:xfrm>
              <a:off x="7021015"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5" name="Google Shape;655;p38"/>
            <p:cNvSpPr/>
            <p:nvPr/>
          </p:nvSpPr>
          <p:spPr>
            <a:xfrm>
              <a:off x="6637167"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6" name="Google Shape;656;p38"/>
            <p:cNvSpPr/>
            <p:nvPr/>
          </p:nvSpPr>
          <p:spPr>
            <a:xfrm>
              <a:off x="6637167"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7" name="Google Shape;657;p38"/>
            <p:cNvSpPr/>
            <p:nvPr/>
          </p:nvSpPr>
          <p:spPr>
            <a:xfrm>
              <a:off x="663716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8" name="Google Shape;658;p38"/>
            <p:cNvSpPr/>
            <p:nvPr/>
          </p:nvSpPr>
          <p:spPr>
            <a:xfrm>
              <a:off x="6264844"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59" name="Google Shape;659;p38"/>
            <p:cNvSpPr/>
            <p:nvPr/>
          </p:nvSpPr>
          <p:spPr>
            <a:xfrm>
              <a:off x="6264844"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660" name="Google Shape;660;p38"/>
            <p:cNvSpPr/>
            <p:nvPr/>
          </p:nvSpPr>
          <p:spPr>
            <a:xfrm>
              <a:off x="630021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sp>
        <p:nvSpPr>
          <p:cNvPr id="661" name="Google Shape;661;p38"/>
          <p:cNvSpPr/>
          <p:nvPr/>
        </p:nvSpPr>
        <p:spPr>
          <a:xfrm>
            <a:off x="6285121" y="4107548"/>
            <a:ext cx="187200" cy="3474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662" name="Google Shape;662;p38"/>
          <p:cNvSpPr/>
          <p:nvPr/>
        </p:nvSpPr>
        <p:spPr>
          <a:xfrm>
            <a:off x="6506881" y="4107548"/>
            <a:ext cx="187200" cy="3474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663" name="Google Shape;663;p38"/>
          <p:cNvSpPr/>
          <p:nvPr/>
        </p:nvSpPr>
        <p:spPr>
          <a:xfrm>
            <a:off x="6729390" y="4107548"/>
            <a:ext cx="187200" cy="3474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grpSp>
        <p:nvGrpSpPr>
          <p:cNvPr id="664" name="Google Shape;664;p38"/>
          <p:cNvGrpSpPr/>
          <p:nvPr/>
        </p:nvGrpSpPr>
        <p:grpSpPr>
          <a:xfrm>
            <a:off x="6683089" y="2658489"/>
            <a:ext cx="823001" cy="889842"/>
            <a:chOff x="10479880" y="2432043"/>
            <a:chExt cx="1193101" cy="1290000"/>
          </a:xfrm>
        </p:grpSpPr>
        <p:sp>
          <p:nvSpPr>
            <p:cNvPr id="665" name="Google Shape;665;p38"/>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666" name="Google Shape;666;p38"/>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Writer</a:t>
              </a:r>
              <a:endParaRPr sz="800"/>
            </a:p>
          </p:txBody>
        </p:sp>
        <p:sp>
          <p:nvSpPr>
            <p:cNvPr id="667" name="Google Shape;667;p38"/>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668" name="Google Shape;668;p38"/>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669" name="Google Shape;669;p38"/>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670" name="Google Shape;670;p38"/>
          <p:cNvGrpSpPr/>
          <p:nvPr/>
        </p:nvGrpSpPr>
        <p:grpSpPr>
          <a:xfrm>
            <a:off x="8517166" y="2658489"/>
            <a:ext cx="823001" cy="889842"/>
            <a:chOff x="10479880" y="2432043"/>
            <a:chExt cx="1193101" cy="1290000"/>
          </a:xfrm>
        </p:grpSpPr>
        <p:sp>
          <p:nvSpPr>
            <p:cNvPr id="671" name="Google Shape;671;p38"/>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672" name="Google Shape;672;p38"/>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673" name="Google Shape;673;p38"/>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674" name="Google Shape;674;p38"/>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675" name="Google Shape;675;p38"/>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676" name="Google Shape;676;p38"/>
          <p:cNvGrpSpPr/>
          <p:nvPr/>
        </p:nvGrpSpPr>
        <p:grpSpPr>
          <a:xfrm>
            <a:off x="10341511" y="2658489"/>
            <a:ext cx="823001" cy="889842"/>
            <a:chOff x="10479880" y="2432043"/>
            <a:chExt cx="1193101" cy="1290000"/>
          </a:xfrm>
        </p:grpSpPr>
        <p:sp>
          <p:nvSpPr>
            <p:cNvPr id="677" name="Google Shape;677;p38"/>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678" name="Google Shape;678;p38"/>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679" name="Google Shape;679;p38"/>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680" name="Google Shape;680;p38"/>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681" name="Google Shape;681;p38"/>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cxnSp>
        <p:nvCxnSpPr>
          <p:cNvPr id="682" name="Google Shape;682;p38"/>
          <p:cNvCxnSpPr/>
          <p:nvPr/>
        </p:nvCxnSpPr>
        <p:spPr>
          <a:xfrm>
            <a:off x="7096774" y="3558205"/>
            <a:ext cx="0" cy="504600"/>
          </a:xfrm>
          <a:prstGeom prst="straightConnector1">
            <a:avLst/>
          </a:prstGeom>
          <a:noFill/>
          <a:ln w="19050" cap="flat" cmpd="sng">
            <a:solidFill>
              <a:srgbClr val="9900FF"/>
            </a:solidFill>
            <a:prstDash val="solid"/>
            <a:miter lim="800000"/>
            <a:headEnd type="triangle" w="med" len="med"/>
            <a:tailEnd type="triangle" w="med" len="med"/>
          </a:ln>
        </p:spPr>
      </p:cxnSp>
      <p:cxnSp>
        <p:nvCxnSpPr>
          <p:cNvPr id="683" name="Google Shape;683;p38"/>
          <p:cNvCxnSpPr/>
          <p:nvPr/>
        </p:nvCxnSpPr>
        <p:spPr>
          <a:xfrm rot="10800000">
            <a:off x="8938597" y="3558231"/>
            <a:ext cx="0" cy="504600"/>
          </a:xfrm>
          <a:prstGeom prst="straightConnector1">
            <a:avLst/>
          </a:prstGeom>
          <a:noFill/>
          <a:ln w="19050" cap="flat" cmpd="sng">
            <a:solidFill>
              <a:srgbClr val="FF8500"/>
            </a:solidFill>
            <a:prstDash val="solid"/>
            <a:miter lim="800000"/>
            <a:headEnd type="none" w="sm" len="sm"/>
            <a:tailEnd type="triangle" w="med" len="med"/>
          </a:ln>
        </p:spPr>
      </p:cxnSp>
      <p:cxnSp>
        <p:nvCxnSpPr>
          <p:cNvPr id="684" name="Google Shape;684;p38"/>
          <p:cNvCxnSpPr/>
          <p:nvPr/>
        </p:nvCxnSpPr>
        <p:spPr>
          <a:xfrm rot="10800000">
            <a:off x="10776661" y="3558231"/>
            <a:ext cx="0" cy="504600"/>
          </a:xfrm>
          <a:prstGeom prst="straightConnector1">
            <a:avLst/>
          </a:prstGeom>
          <a:noFill/>
          <a:ln w="19050" cap="flat" cmpd="sng">
            <a:solidFill>
              <a:srgbClr val="FF8500"/>
            </a:solidFill>
            <a:prstDash val="solid"/>
            <a:miter lim="800000"/>
            <a:headEnd type="none" w="sm" len="sm"/>
            <a:tailEnd type="triangle" w="med" len="med"/>
          </a:ln>
        </p:spPr>
      </p:cxnSp>
      <p:cxnSp>
        <p:nvCxnSpPr>
          <p:cNvPr id="685" name="Google Shape;685;p38"/>
          <p:cNvCxnSpPr/>
          <p:nvPr/>
        </p:nvCxnSpPr>
        <p:spPr>
          <a:xfrm rot="10800000">
            <a:off x="7098376" y="2096669"/>
            <a:ext cx="0" cy="561900"/>
          </a:xfrm>
          <a:prstGeom prst="straightConnector1">
            <a:avLst/>
          </a:prstGeom>
          <a:noFill/>
          <a:ln w="28575" cap="flat" cmpd="sng">
            <a:solidFill>
              <a:srgbClr val="7030A0"/>
            </a:solidFill>
            <a:prstDash val="solid"/>
            <a:miter lim="800000"/>
            <a:headEnd type="none" w="sm" len="sm"/>
            <a:tailEnd type="oval" w="med" len="med"/>
          </a:ln>
        </p:spPr>
      </p:cxnSp>
      <p:sp>
        <p:nvSpPr>
          <p:cNvPr id="686" name="Google Shape;686;p38"/>
          <p:cNvSpPr txBox="1"/>
          <p:nvPr/>
        </p:nvSpPr>
        <p:spPr>
          <a:xfrm>
            <a:off x="6755347" y="2248617"/>
            <a:ext cx="678600" cy="338700"/>
          </a:xfrm>
          <a:prstGeom prst="rect">
            <a:avLst/>
          </a:prstGeom>
          <a:solidFill>
            <a:srgbClr val="AF9AF4"/>
          </a:solidFill>
          <a:ln w="127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7030A0"/>
                </a:solidFill>
                <a:latin typeface="Arial"/>
                <a:ea typeface="Arial"/>
                <a:cs typeface="Arial"/>
                <a:sym typeface="Arial"/>
              </a:rPr>
              <a:t>Cluster</a:t>
            </a:r>
            <a:endParaRPr sz="800"/>
          </a:p>
          <a:p>
            <a:pPr marL="0" marR="0" lvl="0" indent="0" algn="ctr" rtl="0">
              <a:spcBef>
                <a:spcPts val="0"/>
              </a:spcBef>
              <a:spcAft>
                <a:spcPts val="0"/>
              </a:spcAft>
              <a:buNone/>
            </a:pPr>
            <a:r>
              <a:rPr lang="en-US" sz="800" b="1">
                <a:solidFill>
                  <a:srgbClr val="7030A0"/>
                </a:solidFill>
                <a:latin typeface="Arial"/>
                <a:ea typeface="Arial"/>
                <a:cs typeface="Arial"/>
                <a:sym typeface="Arial"/>
              </a:rPr>
              <a:t>Endpoint</a:t>
            </a:r>
            <a:endParaRPr sz="800"/>
          </a:p>
        </p:txBody>
      </p:sp>
      <p:sp>
        <p:nvSpPr>
          <p:cNvPr id="687" name="Google Shape;687;p38"/>
          <p:cNvSpPr txBox="1"/>
          <p:nvPr/>
        </p:nvSpPr>
        <p:spPr>
          <a:xfrm>
            <a:off x="9475495" y="2248068"/>
            <a:ext cx="678600" cy="338700"/>
          </a:xfrm>
          <a:prstGeom prst="rect">
            <a:avLst/>
          </a:prstGeom>
          <a:solidFill>
            <a:srgbClr val="000000"/>
          </a:solidFill>
          <a:ln w="12700" cap="flat" cmpd="sng">
            <a:solidFill>
              <a:srgbClr val="FBD8B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BD8BF"/>
                </a:solidFill>
                <a:latin typeface="Arial"/>
                <a:ea typeface="Arial"/>
                <a:cs typeface="Arial"/>
                <a:sym typeface="Arial"/>
              </a:rPr>
              <a:t>Reader</a:t>
            </a:r>
            <a:endParaRPr sz="800"/>
          </a:p>
          <a:p>
            <a:pPr marL="0" marR="0" lvl="0" indent="0" algn="ctr" rtl="0">
              <a:spcBef>
                <a:spcPts val="0"/>
              </a:spcBef>
              <a:spcAft>
                <a:spcPts val="0"/>
              </a:spcAft>
              <a:buNone/>
            </a:pPr>
            <a:r>
              <a:rPr lang="en-US" sz="800" b="1">
                <a:solidFill>
                  <a:srgbClr val="FBD8BF"/>
                </a:solidFill>
                <a:latin typeface="Arial"/>
                <a:ea typeface="Arial"/>
                <a:cs typeface="Arial"/>
                <a:sym typeface="Arial"/>
              </a:rPr>
              <a:t>Endpoint</a:t>
            </a:r>
            <a:endParaRPr sz="800"/>
          </a:p>
        </p:txBody>
      </p:sp>
      <p:cxnSp>
        <p:nvCxnSpPr>
          <p:cNvPr id="688" name="Google Shape;688;p38"/>
          <p:cNvCxnSpPr>
            <a:stCxn id="671" idx="0"/>
            <a:endCxn id="687" idx="1"/>
          </p:cNvCxnSpPr>
          <p:nvPr/>
        </p:nvCxnSpPr>
        <p:spPr>
          <a:xfrm rot="-5400000">
            <a:off x="9081517" y="2264439"/>
            <a:ext cx="241200" cy="546900"/>
          </a:xfrm>
          <a:prstGeom prst="bentConnector2">
            <a:avLst/>
          </a:prstGeom>
          <a:noFill/>
          <a:ln w="28575" cap="flat" cmpd="sng">
            <a:solidFill>
              <a:srgbClr val="FF8500"/>
            </a:solidFill>
            <a:prstDash val="solid"/>
            <a:miter lim="800000"/>
            <a:headEnd type="none" w="sm" len="sm"/>
            <a:tailEnd type="none" w="sm" len="sm"/>
          </a:ln>
        </p:spPr>
      </p:cxnSp>
      <p:cxnSp>
        <p:nvCxnSpPr>
          <p:cNvPr id="689" name="Google Shape;689;p38"/>
          <p:cNvCxnSpPr>
            <a:stCxn id="677" idx="0"/>
            <a:endCxn id="687" idx="3"/>
          </p:cNvCxnSpPr>
          <p:nvPr/>
        </p:nvCxnSpPr>
        <p:spPr>
          <a:xfrm rot="5400000" flipH="1">
            <a:off x="10333012" y="2238489"/>
            <a:ext cx="241200" cy="598800"/>
          </a:xfrm>
          <a:prstGeom prst="bentConnector2">
            <a:avLst/>
          </a:prstGeom>
          <a:noFill/>
          <a:ln w="28575" cap="flat" cmpd="sng">
            <a:solidFill>
              <a:srgbClr val="FF8500"/>
            </a:solidFill>
            <a:prstDash val="solid"/>
            <a:miter lim="800000"/>
            <a:headEnd type="none" w="sm" len="sm"/>
            <a:tailEnd type="none" w="sm" len="sm"/>
          </a:ln>
        </p:spPr>
      </p:cxnSp>
      <p:cxnSp>
        <p:nvCxnSpPr>
          <p:cNvPr id="690" name="Google Shape;690;p38"/>
          <p:cNvCxnSpPr>
            <a:stCxn id="687" idx="0"/>
          </p:cNvCxnSpPr>
          <p:nvPr/>
        </p:nvCxnSpPr>
        <p:spPr>
          <a:xfrm rot="10800000">
            <a:off x="9814795" y="2075568"/>
            <a:ext cx="0" cy="172500"/>
          </a:xfrm>
          <a:prstGeom prst="straightConnector1">
            <a:avLst/>
          </a:prstGeom>
          <a:noFill/>
          <a:ln w="28575" cap="flat" cmpd="sng">
            <a:solidFill>
              <a:srgbClr val="FF8500"/>
            </a:solidFill>
            <a:prstDash val="solid"/>
            <a:miter lim="800000"/>
            <a:headEnd type="none" w="sm" len="sm"/>
            <a:tailEnd type="oval" w="med" len="med"/>
          </a:ln>
        </p:spPr>
      </p:cxnSp>
      <p:sp>
        <p:nvSpPr>
          <p:cNvPr id="691" name="Google Shape;691;p38"/>
          <p:cNvSpPr txBox="1"/>
          <p:nvPr/>
        </p:nvSpPr>
        <p:spPr>
          <a:xfrm>
            <a:off x="8778605" y="4162292"/>
            <a:ext cx="2648400" cy="27690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CLUSTER STORAGE VOLUME</a:t>
            </a:r>
            <a:endParaRPr sz="1200"/>
          </a:p>
        </p:txBody>
      </p:sp>
      <p:sp>
        <p:nvSpPr>
          <p:cNvPr id="692" name="Google Shape;692;p38"/>
          <p:cNvSpPr txBox="1"/>
          <p:nvPr/>
        </p:nvSpPr>
        <p:spPr>
          <a:xfrm>
            <a:off x="66486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1</a:t>
            </a:r>
            <a:endParaRPr sz="1000">
              <a:solidFill>
                <a:schemeClr val="dk1"/>
              </a:solidFill>
            </a:endParaRPr>
          </a:p>
        </p:txBody>
      </p:sp>
      <p:sp>
        <p:nvSpPr>
          <p:cNvPr id="693" name="Google Shape;693;p38"/>
          <p:cNvSpPr txBox="1"/>
          <p:nvPr/>
        </p:nvSpPr>
        <p:spPr>
          <a:xfrm>
            <a:off x="8551021"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2</a:t>
            </a:r>
            <a:endParaRPr sz="1000">
              <a:solidFill>
                <a:schemeClr val="dk1"/>
              </a:solidFill>
            </a:endParaRPr>
          </a:p>
        </p:txBody>
      </p:sp>
      <p:sp>
        <p:nvSpPr>
          <p:cNvPr id="694" name="Google Shape;694;p38"/>
          <p:cNvSpPr txBox="1"/>
          <p:nvPr/>
        </p:nvSpPr>
        <p:spPr>
          <a:xfrm>
            <a:off x="104533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3</a:t>
            </a:r>
            <a:endParaRPr sz="1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3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700" name="Google Shape;700;p39"/>
          <p:cNvGrpSpPr/>
          <p:nvPr/>
        </p:nvGrpSpPr>
        <p:grpSpPr>
          <a:xfrm>
            <a:off x="648321" y="338541"/>
            <a:ext cx="6882000" cy="735185"/>
            <a:chOff x="648321" y="434510"/>
            <a:chExt cx="6882000" cy="735185"/>
          </a:xfrm>
        </p:grpSpPr>
        <p:sp>
          <p:nvSpPr>
            <p:cNvPr id="701" name="Google Shape;701;p3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702" name="Google Shape;702;p3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705" name="Google Shape;705;p39"/>
          <p:cNvSpPr txBox="1"/>
          <p:nvPr/>
        </p:nvSpPr>
        <p:spPr>
          <a:xfrm>
            <a:off x="766775" y="2075425"/>
            <a:ext cx="5024700" cy="1585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200">
                <a:solidFill>
                  <a:schemeClr val="dk1"/>
                </a:solidFill>
              </a:rPr>
              <a:t>Scale-out, distributed, multi-tenant storage architecture</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Any reader node can be promoted to writer/primary</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Failover tier determines preference on failover reader candidates. Lower values more preferred.</a:t>
            </a:r>
            <a:endParaRPr sz="1200">
              <a:solidFill>
                <a:schemeClr val="dk1"/>
              </a:solidFill>
            </a:endParaRPr>
          </a:p>
          <a:p>
            <a:pPr marL="457200" lvl="0" indent="-304800" algn="l" rtl="0">
              <a:spcBef>
                <a:spcPts val="1000"/>
              </a:spcBef>
              <a:spcAft>
                <a:spcPts val="1000"/>
              </a:spcAft>
              <a:buClr>
                <a:schemeClr val="dk1"/>
              </a:buClr>
              <a:buSzPts val="1200"/>
              <a:buFont typeface="Noto Sans"/>
              <a:buChar char="●"/>
            </a:pPr>
            <a:r>
              <a:rPr lang="en-US" sz="1200">
                <a:solidFill>
                  <a:schemeClr val="dk1"/>
                </a:solidFill>
              </a:rPr>
              <a:t>Failed instances/nodes will be replaced after failover and come online as readers.</a:t>
            </a:r>
            <a:endParaRPr sz="1200">
              <a:solidFill>
                <a:schemeClr val="dk1"/>
              </a:solidFill>
            </a:endParaRPr>
          </a:p>
        </p:txBody>
      </p:sp>
      <p:sp>
        <p:nvSpPr>
          <p:cNvPr id="706" name="Google Shape;706;p3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design</a:t>
            </a:r>
            <a:endParaRPr sz="1600" b="1">
              <a:solidFill>
                <a:schemeClr val="dk1"/>
              </a:solidFill>
              <a:latin typeface="Noto Sans"/>
              <a:ea typeface="Noto Sans"/>
              <a:cs typeface="Noto Sans"/>
              <a:sym typeface="Noto Sans"/>
            </a:endParaRPr>
          </a:p>
        </p:txBody>
      </p:sp>
      <p:cxnSp>
        <p:nvCxnSpPr>
          <p:cNvPr id="707" name="Google Shape;707;p39"/>
          <p:cNvCxnSpPr/>
          <p:nvPr/>
        </p:nvCxnSpPr>
        <p:spPr>
          <a:xfrm>
            <a:off x="6170791"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708" name="Google Shape;708;p39"/>
          <p:cNvCxnSpPr/>
          <p:nvPr/>
        </p:nvCxnSpPr>
        <p:spPr>
          <a:xfrm>
            <a:off x="8000061"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709" name="Google Shape;709;p39"/>
          <p:cNvCxnSpPr/>
          <p:nvPr/>
        </p:nvCxnSpPr>
        <p:spPr>
          <a:xfrm>
            <a:off x="9829330" y="2279264"/>
            <a:ext cx="0" cy="3774900"/>
          </a:xfrm>
          <a:prstGeom prst="straightConnector1">
            <a:avLst/>
          </a:prstGeom>
          <a:noFill/>
          <a:ln w="12700" cap="flat" cmpd="sng">
            <a:solidFill>
              <a:srgbClr val="FF8500"/>
            </a:solidFill>
            <a:prstDash val="solid"/>
            <a:miter lim="800000"/>
            <a:headEnd type="none" w="sm" len="sm"/>
            <a:tailEnd type="none" w="sm" len="sm"/>
          </a:ln>
        </p:spPr>
      </p:cxnSp>
      <p:cxnSp>
        <p:nvCxnSpPr>
          <p:cNvPr id="710" name="Google Shape;710;p39"/>
          <p:cNvCxnSpPr/>
          <p:nvPr/>
        </p:nvCxnSpPr>
        <p:spPr>
          <a:xfrm>
            <a:off x="11658600" y="2279264"/>
            <a:ext cx="0" cy="3774900"/>
          </a:xfrm>
          <a:prstGeom prst="straightConnector1">
            <a:avLst/>
          </a:prstGeom>
          <a:noFill/>
          <a:ln w="12700" cap="flat" cmpd="sng">
            <a:solidFill>
              <a:srgbClr val="FF8500"/>
            </a:solidFill>
            <a:prstDash val="solid"/>
            <a:miter lim="800000"/>
            <a:headEnd type="none" w="sm" len="sm"/>
            <a:tailEnd type="none" w="sm" len="sm"/>
          </a:ln>
        </p:spPr>
      </p:cxnSp>
      <p:sp>
        <p:nvSpPr>
          <p:cNvPr id="711" name="Google Shape;711;p39"/>
          <p:cNvSpPr/>
          <p:nvPr/>
        </p:nvSpPr>
        <p:spPr>
          <a:xfrm>
            <a:off x="6250426" y="4072912"/>
            <a:ext cx="5331900" cy="418800"/>
          </a:xfrm>
          <a:prstGeom prst="rect">
            <a:avLst/>
          </a:prstGeom>
          <a:solidFill>
            <a:srgbClr val="00B0F0"/>
          </a:solidFill>
          <a:ln w="12700" cap="flat" cmpd="sng">
            <a:solidFill>
              <a:srgbClr val="9FFC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grpSp>
        <p:nvGrpSpPr>
          <p:cNvPr id="712" name="Google Shape;712;p39"/>
          <p:cNvGrpSpPr/>
          <p:nvPr/>
        </p:nvGrpSpPr>
        <p:grpSpPr>
          <a:xfrm>
            <a:off x="9990183" y="4896296"/>
            <a:ext cx="1506374" cy="743151"/>
            <a:chOff x="11572278" y="5537060"/>
            <a:chExt cx="2183784" cy="1077342"/>
          </a:xfrm>
        </p:grpSpPr>
        <p:sp>
          <p:nvSpPr>
            <p:cNvPr id="713" name="Google Shape;713;p39"/>
            <p:cNvSpPr/>
            <p:nvPr/>
          </p:nvSpPr>
          <p:spPr>
            <a:xfrm>
              <a:off x="1348216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4" name="Google Shape;714;p39"/>
            <p:cNvSpPr/>
            <p:nvPr/>
          </p:nvSpPr>
          <p:spPr>
            <a:xfrm>
              <a:off x="134821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5" name="Google Shape;715;p39"/>
            <p:cNvSpPr/>
            <p:nvPr/>
          </p:nvSpPr>
          <p:spPr>
            <a:xfrm>
              <a:off x="1348216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6" name="Google Shape;716;p39"/>
            <p:cNvSpPr/>
            <p:nvPr/>
          </p:nvSpPr>
          <p:spPr>
            <a:xfrm>
              <a:off x="13098313"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7" name="Google Shape;717;p39"/>
            <p:cNvSpPr/>
            <p:nvPr/>
          </p:nvSpPr>
          <p:spPr>
            <a:xfrm>
              <a:off x="13098313"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8" name="Google Shape;718;p39"/>
            <p:cNvSpPr/>
            <p:nvPr/>
          </p:nvSpPr>
          <p:spPr>
            <a:xfrm>
              <a:off x="13098312"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19" name="Google Shape;719;p39"/>
            <p:cNvSpPr/>
            <p:nvPr/>
          </p:nvSpPr>
          <p:spPr>
            <a:xfrm>
              <a:off x="1271338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0" name="Google Shape;720;p39"/>
            <p:cNvSpPr/>
            <p:nvPr/>
          </p:nvSpPr>
          <p:spPr>
            <a:xfrm>
              <a:off x="12713383" y="5926481"/>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1" name="Google Shape;721;p39"/>
            <p:cNvSpPr/>
            <p:nvPr/>
          </p:nvSpPr>
          <p:spPr>
            <a:xfrm>
              <a:off x="12713382" y="6315902"/>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2" name="Google Shape;722;p39"/>
            <p:cNvSpPr/>
            <p:nvPr/>
          </p:nvSpPr>
          <p:spPr>
            <a:xfrm>
              <a:off x="1232845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3" name="Google Shape;723;p39"/>
            <p:cNvSpPr/>
            <p:nvPr/>
          </p:nvSpPr>
          <p:spPr>
            <a:xfrm>
              <a:off x="1232845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4" name="Google Shape;724;p39"/>
            <p:cNvSpPr/>
            <p:nvPr/>
          </p:nvSpPr>
          <p:spPr>
            <a:xfrm>
              <a:off x="12328450"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5" name="Google Shape;725;p39"/>
            <p:cNvSpPr/>
            <p:nvPr/>
          </p:nvSpPr>
          <p:spPr>
            <a:xfrm>
              <a:off x="119446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6" name="Google Shape;726;p39"/>
            <p:cNvSpPr/>
            <p:nvPr/>
          </p:nvSpPr>
          <p:spPr>
            <a:xfrm>
              <a:off x="1194460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7" name="Google Shape;727;p39"/>
            <p:cNvSpPr/>
            <p:nvPr/>
          </p:nvSpPr>
          <p:spPr>
            <a:xfrm>
              <a:off x="11944601" y="6315902"/>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8" name="Google Shape;728;p39"/>
            <p:cNvSpPr/>
            <p:nvPr/>
          </p:nvSpPr>
          <p:spPr>
            <a:xfrm>
              <a:off x="11572279"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29" name="Google Shape;729;p39"/>
            <p:cNvSpPr/>
            <p:nvPr/>
          </p:nvSpPr>
          <p:spPr>
            <a:xfrm>
              <a:off x="11572279"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0" name="Google Shape;730;p39"/>
            <p:cNvSpPr/>
            <p:nvPr/>
          </p:nvSpPr>
          <p:spPr>
            <a:xfrm>
              <a:off x="1157227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731" name="Google Shape;731;p39"/>
          <p:cNvGrpSpPr/>
          <p:nvPr/>
        </p:nvGrpSpPr>
        <p:grpSpPr>
          <a:xfrm>
            <a:off x="8165923" y="4896296"/>
            <a:ext cx="1506374" cy="743151"/>
            <a:chOff x="8927657" y="5537060"/>
            <a:chExt cx="2183784" cy="1077342"/>
          </a:xfrm>
        </p:grpSpPr>
        <p:sp>
          <p:nvSpPr>
            <p:cNvPr id="732" name="Google Shape;732;p39"/>
            <p:cNvSpPr/>
            <p:nvPr/>
          </p:nvSpPr>
          <p:spPr>
            <a:xfrm>
              <a:off x="10837541" y="5537060"/>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3" name="Google Shape;733;p39"/>
            <p:cNvSpPr/>
            <p:nvPr/>
          </p:nvSpPr>
          <p:spPr>
            <a:xfrm>
              <a:off x="10837541"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4" name="Google Shape;734;p39"/>
            <p:cNvSpPr/>
            <p:nvPr/>
          </p:nvSpPr>
          <p:spPr>
            <a:xfrm>
              <a:off x="1083754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5" name="Google Shape;735;p39"/>
            <p:cNvSpPr/>
            <p:nvPr/>
          </p:nvSpPr>
          <p:spPr>
            <a:xfrm>
              <a:off x="1045369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6" name="Google Shape;736;p39"/>
            <p:cNvSpPr/>
            <p:nvPr/>
          </p:nvSpPr>
          <p:spPr>
            <a:xfrm>
              <a:off x="1045369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7" name="Google Shape;737;p39"/>
            <p:cNvSpPr/>
            <p:nvPr/>
          </p:nvSpPr>
          <p:spPr>
            <a:xfrm>
              <a:off x="10453691"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8" name="Google Shape;738;p39"/>
            <p:cNvSpPr/>
            <p:nvPr/>
          </p:nvSpPr>
          <p:spPr>
            <a:xfrm>
              <a:off x="10068762"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39" name="Google Shape;739;p39"/>
            <p:cNvSpPr/>
            <p:nvPr/>
          </p:nvSpPr>
          <p:spPr>
            <a:xfrm>
              <a:off x="10068762"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0" name="Google Shape;740;p39"/>
            <p:cNvSpPr/>
            <p:nvPr/>
          </p:nvSpPr>
          <p:spPr>
            <a:xfrm>
              <a:off x="10068761" y="6315902"/>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1" name="Google Shape;741;p39"/>
            <p:cNvSpPr/>
            <p:nvPr/>
          </p:nvSpPr>
          <p:spPr>
            <a:xfrm>
              <a:off x="9683830"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2" name="Google Shape;742;p39"/>
            <p:cNvSpPr/>
            <p:nvPr/>
          </p:nvSpPr>
          <p:spPr>
            <a:xfrm>
              <a:off x="9683830"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3" name="Google Shape;743;p39"/>
            <p:cNvSpPr/>
            <p:nvPr/>
          </p:nvSpPr>
          <p:spPr>
            <a:xfrm>
              <a:off x="9683829"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4" name="Google Shape;744;p39"/>
            <p:cNvSpPr/>
            <p:nvPr/>
          </p:nvSpPr>
          <p:spPr>
            <a:xfrm>
              <a:off x="9299981"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5" name="Google Shape;745;p39"/>
            <p:cNvSpPr/>
            <p:nvPr/>
          </p:nvSpPr>
          <p:spPr>
            <a:xfrm>
              <a:off x="9299981"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6" name="Google Shape;746;p39"/>
            <p:cNvSpPr/>
            <p:nvPr/>
          </p:nvSpPr>
          <p:spPr>
            <a:xfrm>
              <a:off x="9299980"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7" name="Google Shape;747;p39"/>
            <p:cNvSpPr/>
            <p:nvPr/>
          </p:nvSpPr>
          <p:spPr>
            <a:xfrm>
              <a:off x="8927658"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8" name="Google Shape;748;p39"/>
            <p:cNvSpPr/>
            <p:nvPr/>
          </p:nvSpPr>
          <p:spPr>
            <a:xfrm>
              <a:off x="892765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49" name="Google Shape;749;p39"/>
            <p:cNvSpPr/>
            <p:nvPr/>
          </p:nvSpPr>
          <p:spPr>
            <a:xfrm>
              <a:off x="892765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grpSp>
        <p:nvGrpSpPr>
          <p:cNvPr id="750" name="Google Shape;750;p39"/>
          <p:cNvGrpSpPr/>
          <p:nvPr/>
        </p:nvGrpSpPr>
        <p:grpSpPr>
          <a:xfrm>
            <a:off x="6329115" y="4896296"/>
            <a:ext cx="1530775" cy="743151"/>
            <a:chOff x="6264844" y="5537060"/>
            <a:chExt cx="2219158" cy="1077342"/>
          </a:xfrm>
        </p:grpSpPr>
        <p:sp>
          <p:nvSpPr>
            <p:cNvPr id="751" name="Google Shape;751;p39"/>
            <p:cNvSpPr/>
            <p:nvPr/>
          </p:nvSpPr>
          <p:spPr>
            <a:xfrm>
              <a:off x="8210102"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2" name="Google Shape;752;p39"/>
            <p:cNvSpPr/>
            <p:nvPr/>
          </p:nvSpPr>
          <p:spPr>
            <a:xfrm>
              <a:off x="8174727"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3" name="Google Shape;753;p39"/>
            <p:cNvSpPr/>
            <p:nvPr/>
          </p:nvSpPr>
          <p:spPr>
            <a:xfrm>
              <a:off x="817472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4" name="Google Shape;754;p39"/>
            <p:cNvSpPr/>
            <p:nvPr/>
          </p:nvSpPr>
          <p:spPr>
            <a:xfrm>
              <a:off x="782625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5" name="Google Shape;755;p39"/>
            <p:cNvSpPr/>
            <p:nvPr/>
          </p:nvSpPr>
          <p:spPr>
            <a:xfrm>
              <a:off x="779087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6" name="Google Shape;756;p39"/>
            <p:cNvSpPr/>
            <p:nvPr/>
          </p:nvSpPr>
          <p:spPr>
            <a:xfrm>
              <a:off x="779087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7" name="Google Shape;757;p39"/>
            <p:cNvSpPr/>
            <p:nvPr/>
          </p:nvSpPr>
          <p:spPr>
            <a:xfrm>
              <a:off x="7441323" y="5537060"/>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8" name="Google Shape;758;p39"/>
            <p:cNvSpPr/>
            <p:nvPr/>
          </p:nvSpPr>
          <p:spPr>
            <a:xfrm>
              <a:off x="7405948" y="5926481"/>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59" name="Google Shape;759;p39"/>
            <p:cNvSpPr/>
            <p:nvPr/>
          </p:nvSpPr>
          <p:spPr>
            <a:xfrm>
              <a:off x="7405947"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0" name="Google Shape;760;p39"/>
            <p:cNvSpPr/>
            <p:nvPr/>
          </p:nvSpPr>
          <p:spPr>
            <a:xfrm>
              <a:off x="7021016"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1" name="Google Shape;761;p39"/>
            <p:cNvSpPr/>
            <p:nvPr/>
          </p:nvSpPr>
          <p:spPr>
            <a:xfrm>
              <a:off x="7021016" y="5926481"/>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2" name="Google Shape;762;p39"/>
            <p:cNvSpPr/>
            <p:nvPr/>
          </p:nvSpPr>
          <p:spPr>
            <a:xfrm>
              <a:off x="7021015"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3" name="Google Shape;763;p39"/>
            <p:cNvSpPr/>
            <p:nvPr/>
          </p:nvSpPr>
          <p:spPr>
            <a:xfrm>
              <a:off x="6637167" y="5537060"/>
              <a:ext cx="273900" cy="2985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4" name="Google Shape;764;p39"/>
            <p:cNvSpPr/>
            <p:nvPr/>
          </p:nvSpPr>
          <p:spPr>
            <a:xfrm>
              <a:off x="6637167"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5" name="Google Shape;765;p39"/>
            <p:cNvSpPr/>
            <p:nvPr/>
          </p:nvSpPr>
          <p:spPr>
            <a:xfrm>
              <a:off x="6637166"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6" name="Google Shape;766;p39"/>
            <p:cNvSpPr/>
            <p:nvPr/>
          </p:nvSpPr>
          <p:spPr>
            <a:xfrm>
              <a:off x="6264844" y="5537060"/>
              <a:ext cx="273900" cy="2985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7" name="Google Shape;767;p39"/>
            <p:cNvSpPr/>
            <p:nvPr/>
          </p:nvSpPr>
          <p:spPr>
            <a:xfrm>
              <a:off x="6264844" y="5926481"/>
              <a:ext cx="273900" cy="2985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768" name="Google Shape;768;p39"/>
            <p:cNvSpPr/>
            <p:nvPr/>
          </p:nvSpPr>
          <p:spPr>
            <a:xfrm>
              <a:off x="6300218" y="6315902"/>
              <a:ext cx="273900" cy="298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grpSp>
      <p:sp>
        <p:nvSpPr>
          <p:cNvPr id="769" name="Google Shape;769;p39"/>
          <p:cNvSpPr/>
          <p:nvPr/>
        </p:nvSpPr>
        <p:spPr>
          <a:xfrm>
            <a:off x="6285121" y="4107548"/>
            <a:ext cx="187200" cy="3474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770" name="Google Shape;770;p39"/>
          <p:cNvSpPr/>
          <p:nvPr/>
        </p:nvSpPr>
        <p:spPr>
          <a:xfrm>
            <a:off x="6506881" y="4107548"/>
            <a:ext cx="187200" cy="347400"/>
          </a:xfrm>
          <a:prstGeom prst="rect">
            <a:avLst/>
          </a:prstGeom>
          <a:solidFill>
            <a:srgbClr val="AF9A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771" name="Google Shape;771;p39"/>
          <p:cNvSpPr/>
          <p:nvPr/>
        </p:nvSpPr>
        <p:spPr>
          <a:xfrm>
            <a:off x="6729390" y="4107548"/>
            <a:ext cx="187200" cy="3474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grpSp>
        <p:nvGrpSpPr>
          <p:cNvPr id="772" name="Google Shape;772;p39"/>
          <p:cNvGrpSpPr/>
          <p:nvPr/>
        </p:nvGrpSpPr>
        <p:grpSpPr>
          <a:xfrm>
            <a:off x="6683089" y="2658489"/>
            <a:ext cx="823001" cy="889842"/>
            <a:chOff x="10479880" y="2432043"/>
            <a:chExt cx="1193101" cy="1290000"/>
          </a:xfrm>
        </p:grpSpPr>
        <p:sp>
          <p:nvSpPr>
            <p:cNvPr id="773" name="Google Shape;773;p39"/>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774" name="Google Shape;774;p39"/>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Writer</a:t>
              </a:r>
              <a:endParaRPr sz="800"/>
            </a:p>
          </p:txBody>
        </p:sp>
        <p:sp>
          <p:nvSpPr>
            <p:cNvPr id="775" name="Google Shape;775;p39"/>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776" name="Google Shape;776;p39"/>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777" name="Google Shape;777;p39"/>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778" name="Google Shape;778;p39"/>
          <p:cNvGrpSpPr/>
          <p:nvPr/>
        </p:nvGrpSpPr>
        <p:grpSpPr>
          <a:xfrm>
            <a:off x="8517166" y="2658489"/>
            <a:ext cx="823001" cy="889842"/>
            <a:chOff x="10479880" y="2432043"/>
            <a:chExt cx="1193101" cy="1290000"/>
          </a:xfrm>
        </p:grpSpPr>
        <p:sp>
          <p:nvSpPr>
            <p:cNvPr id="779" name="Google Shape;779;p39"/>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780" name="Google Shape;780;p39"/>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781" name="Google Shape;781;p39"/>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782" name="Google Shape;782;p39"/>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783" name="Google Shape;783;p39"/>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784" name="Google Shape;784;p39"/>
          <p:cNvGrpSpPr/>
          <p:nvPr/>
        </p:nvGrpSpPr>
        <p:grpSpPr>
          <a:xfrm>
            <a:off x="10341511" y="2658489"/>
            <a:ext cx="823001" cy="889842"/>
            <a:chOff x="10479880" y="2432043"/>
            <a:chExt cx="1193101" cy="1290000"/>
          </a:xfrm>
        </p:grpSpPr>
        <p:sp>
          <p:nvSpPr>
            <p:cNvPr id="785" name="Google Shape;785;p39"/>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786" name="Google Shape;786;p39"/>
            <p:cNvSpPr txBox="1"/>
            <p:nvPr/>
          </p:nvSpPr>
          <p:spPr>
            <a:xfrm>
              <a:off x="10479880" y="2460568"/>
              <a:ext cx="1193100" cy="312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787" name="Google Shape;787;p39"/>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788" name="Google Shape;788;p39"/>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789" name="Google Shape;789;p39"/>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cxnSp>
        <p:nvCxnSpPr>
          <p:cNvPr id="790" name="Google Shape;790;p39"/>
          <p:cNvCxnSpPr/>
          <p:nvPr/>
        </p:nvCxnSpPr>
        <p:spPr>
          <a:xfrm rot="10800000">
            <a:off x="8938597" y="3558231"/>
            <a:ext cx="0" cy="504600"/>
          </a:xfrm>
          <a:prstGeom prst="straightConnector1">
            <a:avLst/>
          </a:prstGeom>
          <a:noFill/>
          <a:ln w="28575" cap="flat" cmpd="sng">
            <a:solidFill>
              <a:srgbClr val="9900FF"/>
            </a:solidFill>
            <a:prstDash val="solid"/>
            <a:miter lim="800000"/>
            <a:headEnd type="triangle" w="sm" len="sm"/>
            <a:tailEnd type="triangle" w="med" len="med"/>
          </a:ln>
        </p:spPr>
      </p:cxnSp>
      <p:cxnSp>
        <p:nvCxnSpPr>
          <p:cNvPr id="791" name="Google Shape;791;p39"/>
          <p:cNvCxnSpPr/>
          <p:nvPr/>
        </p:nvCxnSpPr>
        <p:spPr>
          <a:xfrm rot="10800000">
            <a:off x="10776661" y="3558231"/>
            <a:ext cx="0" cy="504600"/>
          </a:xfrm>
          <a:prstGeom prst="straightConnector1">
            <a:avLst/>
          </a:prstGeom>
          <a:noFill/>
          <a:ln w="28575" cap="flat" cmpd="sng">
            <a:solidFill>
              <a:srgbClr val="FF8500"/>
            </a:solidFill>
            <a:prstDash val="solid"/>
            <a:miter lim="800000"/>
            <a:headEnd type="none" w="sm" len="sm"/>
            <a:tailEnd type="triangle" w="med" len="med"/>
          </a:ln>
        </p:spPr>
      </p:cxnSp>
      <p:cxnSp>
        <p:nvCxnSpPr>
          <p:cNvPr id="792" name="Google Shape;792;p39"/>
          <p:cNvCxnSpPr>
            <a:stCxn id="793" idx="0"/>
          </p:cNvCxnSpPr>
          <p:nvPr/>
        </p:nvCxnSpPr>
        <p:spPr>
          <a:xfrm rot="10800000" flipH="1">
            <a:off x="7085426" y="2096720"/>
            <a:ext cx="12900" cy="263400"/>
          </a:xfrm>
          <a:prstGeom prst="straightConnector1">
            <a:avLst/>
          </a:prstGeom>
          <a:noFill/>
          <a:ln w="28575" cap="flat" cmpd="sng">
            <a:solidFill>
              <a:srgbClr val="7030A0"/>
            </a:solidFill>
            <a:prstDash val="solid"/>
            <a:miter lim="800000"/>
            <a:headEnd type="none" w="sm" len="sm"/>
            <a:tailEnd type="oval" w="med" len="med"/>
          </a:ln>
        </p:spPr>
      </p:cxnSp>
      <p:sp>
        <p:nvSpPr>
          <p:cNvPr id="794" name="Google Shape;794;p39"/>
          <p:cNvSpPr txBox="1"/>
          <p:nvPr/>
        </p:nvSpPr>
        <p:spPr>
          <a:xfrm>
            <a:off x="6755347" y="2248617"/>
            <a:ext cx="678600" cy="338700"/>
          </a:xfrm>
          <a:prstGeom prst="rect">
            <a:avLst/>
          </a:prstGeom>
          <a:solidFill>
            <a:srgbClr val="AF9AF4"/>
          </a:solidFill>
          <a:ln w="127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7030A0"/>
                </a:solidFill>
                <a:latin typeface="Arial"/>
                <a:ea typeface="Arial"/>
                <a:cs typeface="Arial"/>
                <a:sym typeface="Arial"/>
              </a:rPr>
              <a:t>Cluster</a:t>
            </a:r>
            <a:endParaRPr sz="800"/>
          </a:p>
          <a:p>
            <a:pPr marL="0" marR="0" lvl="0" indent="0" algn="ctr" rtl="0">
              <a:spcBef>
                <a:spcPts val="0"/>
              </a:spcBef>
              <a:spcAft>
                <a:spcPts val="0"/>
              </a:spcAft>
              <a:buNone/>
            </a:pPr>
            <a:r>
              <a:rPr lang="en-US" sz="800" b="1">
                <a:solidFill>
                  <a:srgbClr val="7030A0"/>
                </a:solidFill>
                <a:latin typeface="Arial"/>
                <a:ea typeface="Arial"/>
                <a:cs typeface="Arial"/>
                <a:sym typeface="Arial"/>
              </a:rPr>
              <a:t>Endpoint</a:t>
            </a:r>
            <a:endParaRPr sz="800"/>
          </a:p>
        </p:txBody>
      </p:sp>
      <p:sp>
        <p:nvSpPr>
          <p:cNvPr id="795" name="Google Shape;795;p39"/>
          <p:cNvSpPr txBox="1"/>
          <p:nvPr/>
        </p:nvSpPr>
        <p:spPr>
          <a:xfrm>
            <a:off x="9475495" y="2248068"/>
            <a:ext cx="678600" cy="338700"/>
          </a:xfrm>
          <a:prstGeom prst="rect">
            <a:avLst/>
          </a:prstGeom>
          <a:solidFill>
            <a:srgbClr val="000000"/>
          </a:solidFill>
          <a:ln w="12700" cap="flat" cmpd="sng">
            <a:solidFill>
              <a:srgbClr val="FBD8B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BD8BF"/>
                </a:solidFill>
                <a:latin typeface="Arial"/>
                <a:ea typeface="Arial"/>
                <a:cs typeface="Arial"/>
                <a:sym typeface="Arial"/>
              </a:rPr>
              <a:t>Reader</a:t>
            </a:r>
            <a:endParaRPr sz="800"/>
          </a:p>
          <a:p>
            <a:pPr marL="0" marR="0" lvl="0" indent="0" algn="ctr" rtl="0">
              <a:spcBef>
                <a:spcPts val="0"/>
              </a:spcBef>
              <a:spcAft>
                <a:spcPts val="0"/>
              </a:spcAft>
              <a:buNone/>
            </a:pPr>
            <a:r>
              <a:rPr lang="en-US" sz="800" b="1">
                <a:solidFill>
                  <a:srgbClr val="FBD8BF"/>
                </a:solidFill>
                <a:latin typeface="Arial"/>
                <a:ea typeface="Arial"/>
                <a:cs typeface="Arial"/>
                <a:sym typeface="Arial"/>
              </a:rPr>
              <a:t>Endpoint</a:t>
            </a:r>
            <a:endParaRPr sz="800"/>
          </a:p>
        </p:txBody>
      </p:sp>
      <p:cxnSp>
        <p:nvCxnSpPr>
          <p:cNvPr id="796" name="Google Shape;796;p39"/>
          <p:cNvCxnSpPr>
            <a:stCxn id="785" idx="0"/>
            <a:endCxn id="795" idx="3"/>
          </p:cNvCxnSpPr>
          <p:nvPr/>
        </p:nvCxnSpPr>
        <p:spPr>
          <a:xfrm rot="5400000" flipH="1">
            <a:off x="10333012" y="2238489"/>
            <a:ext cx="241200" cy="598800"/>
          </a:xfrm>
          <a:prstGeom prst="bentConnector2">
            <a:avLst/>
          </a:prstGeom>
          <a:noFill/>
          <a:ln w="28575" cap="flat" cmpd="sng">
            <a:solidFill>
              <a:srgbClr val="FF8500"/>
            </a:solidFill>
            <a:prstDash val="solid"/>
            <a:miter lim="800000"/>
            <a:headEnd type="none" w="sm" len="sm"/>
            <a:tailEnd type="none" w="sm" len="sm"/>
          </a:ln>
        </p:spPr>
      </p:cxnSp>
      <p:cxnSp>
        <p:nvCxnSpPr>
          <p:cNvPr id="797" name="Google Shape;797;p39"/>
          <p:cNvCxnSpPr>
            <a:stCxn id="795" idx="0"/>
          </p:cNvCxnSpPr>
          <p:nvPr/>
        </p:nvCxnSpPr>
        <p:spPr>
          <a:xfrm rot="10800000">
            <a:off x="9814795" y="2075568"/>
            <a:ext cx="0" cy="172500"/>
          </a:xfrm>
          <a:prstGeom prst="straightConnector1">
            <a:avLst/>
          </a:prstGeom>
          <a:noFill/>
          <a:ln w="28575" cap="flat" cmpd="sng">
            <a:solidFill>
              <a:srgbClr val="FF8500"/>
            </a:solidFill>
            <a:prstDash val="solid"/>
            <a:miter lim="800000"/>
            <a:headEnd type="none" w="sm" len="sm"/>
            <a:tailEnd type="oval" w="med" len="med"/>
          </a:ln>
        </p:spPr>
      </p:cxnSp>
      <p:sp>
        <p:nvSpPr>
          <p:cNvPr id="798" name="Google Shape;798;p39"/>
          <p:cNvSpPr txBox="1"/>
          <p:nvPr/>
        </p:nvSpPr>
        <p:spPr>
          <a:xfrm>
            <a:off x="8778605" y="4162292"/>
            <a:ext cx="2648400" cy="27690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CLUSTER STORAGE VOLUME</a:t>
            </a:r>
            <a:endParaRPr sz="1200"/>
          </a:p>
        </p:txBody>
      </p:sp>
      <p:sp>
        <p:nvSpPr>
          <p:cNvPr id="799" name="Google Shape;799;p39"/>
          <p:cNvSpPr txBox="1"/>
          <p:nvPr/>
        </p:nvSpPr>
        <p:spPr>
          <a:xfrm>
            <a:off x="66486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1</a:t>
            </a:r>
            <a:endParaRPr sz="1000">
              <a:solidFill>
                <a:schemeClr val="dk1"/>
              </a:solidFill>
            </a:endParaRPr>
          </a:p>
        </p:txBody>
      </p:sp>
      <p:sp>
        <p:nvSpPr>
          <p:cNvPr id="800" name="Google Shape;800;p39"/>
          <p:cNvSpPr txBox="1"/>
          <p:nvPr/>
        </p:nvSpPr>
        <p:spPr>
          <a:xfrm>
            <a:off x="8551021"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2</a:t>
            </a:r>
            <a:endParaRPr sz="1000">
              <a:solidFill>
                <a:schemeClr val="dk1"/>
              </a:solidFill>
            </a:endParaRPr>
          </a:p>
        </p:txBody>
      </p:sp>
      <p:sp>
        <p:nvSpPr>
          <p:cNvPr id="801" name="Google Shape;801;p39"/>
          <p:cNvSpPr txBox="1"/>
          <p:nvPr/>
        </p:nvSpPr>
        <p:spPr>
          <a:xfrm>
            <a:off x="10453372" y="5747699"/>
            <a:ext cx="507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3</a:t>
            </a:r>
            <a:endParaRPr sz="1000">
              <a:solidFill>
                <a:schemeClr val="dk1"/>
              </a:solidFill>
            </a:endParaRPr>
          </a:p>
        </p:txBody>
      </p:sp>
      <p:cxnSp>
        <p:nvCxnSpPr>
          <p:cNvPr id="802" name="Google Shape;802;p39"/>
          <p:cNvCxnSpPr>
            <a:stCxn id="794" idx="3"/>
            <a:endCxn id="780" idx="0"/>
          </p:cNvCxnSpPr>
          <p:nvPr/>
        </p:nvCxnSpPr>
        <p:spPr>
          <a:xfrm>
            <a:off x="7433947" y="2417967"/>
            <a:ext cx="1494600" cy="260100"/>
          </a:xfrm>
          <a:prstGeom prst="bentConnector2">
            <a:avLst/>
          </a:prstGeom>
          <a:noFill/>
          <a:ln w="50800" cap="flat" cmpd="sng">
            <a:solidFill>
              <a:srgbClr val="7030A0"/>
            </a:solidFill>
            <a:prstDash val="solid"/>
            <a:miter lim="800000"/>
            <a:headEnd type="none" w="sm" len="sm"/>
            <a:tailEnd type="none" w="sm" len="sm"/>
          </a:ln>
        </p:spPr>
      </p:cxnSp>
      <p:pic>
        <p:nvPicPr>
          <p:cNvPr id="803" name="Google Shape;803;p39"/>
          <p:cNvPicPr preferRelativeResize="0"/>
          <p:nvPr/>
        </p:nvPicPr>
        <p:blipFill rotWithShape="1">
          <a:blip r:embed="rId4">
            <a:alphaModFix/>
          </a:blip>
          <a:srcRect/>
          <a:stretch/>
        </p:blipFill>
        <p:spPr>
          <a:xfrm>
            <a:off x="6404944" y="2360120"/>
            <a:ext cx="1360965" cy="14627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4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809" name="Google Shape;809;p40"/>
          <p:cNvGrpSpPr/>
          <p:nvPr/>
        </p:nvGrpSpPr>
        <p:grpSpPr>
          <a:xfrm>
            <a:off x="648321" y="338541"/>
            <a:ext cx="6882000" cy="735185"/>
            <a:chOff x="648321" y="434510"/>
            <a:chExt cx="6882000" cy="735185"/>
          </a:xfrm>
        </p:grpSpPr>
        <p:sp>
          <p:nvSpPr>
            <p:cNvPr id="810" name="Google Shape;810;p4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811" name="Google Shape;811;p4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814" name="Google Shape;814;p40"/>
          <p:cNvSpPr txBox="1"/>
          <p:nvPr/>
        </p:nvSpPr>
        <p:spPr>
          <a:xfrm>
            <a:off x="766775" y="2075425"/>
            <a:ext cx="5024700" cy="208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200">
                <a:solidFill>
                  <a:schemeClr val="dk1"/>
                </a:solidFill>
              </a:rPr>
              <a:t>Writes and asynchronous readers</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Storage is log structured, Aurora doesn’t flush data pages (or full blocks) to storage</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Redo logs (change vectors for data pages) get streamed continuously to storage nodes by writer, in parallel</a:t>
            </a:r>
            <a:endParaRPr sz="1200">
              <a:solidFill>
                <a:schemeClr val="dk1"/>
              </a:solidFill>
            </a:endParaRPr>
          </a:p>
          <a:p>
            <a:pPr marL="457200" lvl="0" indent="-304800" algn="l" rtl="0">
              <a:spcBef>
                <a:spcPts val="1000"/>
              </a:spcBef>
              <a:spcAft>
                <a:spcPts val="0"/>
              </a:spcAft>
              <a:buClr>
                <a:schemeClr val="dk1"/>
              </a:buClr>
              <a:buSzPts val="1200"/>
              <a:buFont typeface="Noto Sans"/>
              <a:buChar char="●"/>
            </a:pPr>
            <a:r>
              <a:rPr lang="en-US" sz="1200">
                <a:solidFill>
                  <a:schemeClr val="dk1"/>
                </a:solidFill>
              </a:rPr>
              <a:t>Redo logs also streamed to readers for buffer pool and read view updates</a:t>
            </a:r>
            <a:endParaRPr sz="1200">
              <a:solidFill>
                <a:schemeClr val="dk1"/>
              </a:solidFill>
            </a:endParaRPr>
          </a:p>
          <a:p>
            <a:pPr marL="457200" lvl="0" indent="-304800" algn="l" rtl="0">
              <a:spcBef>
                <a:spcPts val="1000"/>
              </a:spcBef>
              <a:spcAft>
                <a:spcPts val="1000"/>
              </a:spcAft>
              <a:buClr>
                <a:schemeClr val="dk1"/>
              </a:buClr>
              <a:buSzPts val="1200"/>
              <a:buFont typeface="Noto Sans"/>
              <a:buChar char="●"/>
            </a:pPr>
            <a:r>
              <a:rPr lang="en-US" sz="1200">
                <a:solidFill>
                  <a:schemeClr val="dk1"/>
                </a:solidFill>
              </a:rPr>
              <a:t>Low reader lag &lt; ~20ms</a:t>
            </a:r>
            <a:endParaRPr sz="1200">
              <a:solidFill>
                <a:schemeClr val="dk1"/>
              </a:solidFill>
            </a:endParaRPr>
          </a:p>
        </p:txBody>
      </p:sp>
      <p:sp>
        <p:nvSpPr>
          <p:cNvPr id="815" name="Google Shape;815;p4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design</a:t>
            </a:r>
            <a:endParaRPr sz="1600" b="1">
              <a:solidFill>
                <a:schemeClr val="dk1"/>
              </a:solidFill>
              <a:latin typeface="Noto Sans"/>
              <a:ea typeface="Noto Sans"/>
              <a:cs typeface="Noto Sans"/>
              <a:sym typeface="Noto Sans"/>
            </a:endParaRPr>
          </a:p>
        </p:txBody>
      </p:sp>
      <p:cxnSp>
        <p:nvCxnSpPr>
          <p:cNvPr id="816" name="Google Shape;816;p40"/>
          <p:cNvCxnSpPr/>
          <p:nvPr/>
        </p:nvCxnSpPr>
        <p:spPr>
          <a:xfrm>
            <a:off x="5840925" y="2041076"/>
            <a:ext cx="0" cy="4001700"/>
          </a:xfrm>
          <a:prstGeom prst="straightConnector1">
            <a:avLst/>
          </a:prstGeom>
          <a:noFill/>
          <a:ln w="12700" cap="flat" cmpd="sng">
            <a:solidFill>
              <a:srgbClr val="FF8500"/>
            </a:solidFill>
            <a:prstDash val="solid"/>
            <a:miter lim="800000"/>
            <a:headEnd type="none" w="sm" len="sm"/>
            <a:tailEnd type="none" w="sm" len="sm"/>
          </a:ln>
        </p:spPr>
      </p:cxnSp>
      <p:cxnSp>
        <p:nvCxnSpPr>
          <p:cNvPr id="817" name="Google Shape;817;p40"/>
          <p:cNvCxnSpPr/>
          <p:nvPr/>
        </p:nvCxnSpPr>
        <p:spPr>
          <a:xfrm>
            <a:off x="7780150" y="2041076"/>
            <a:ext cx="0" cy="4001700"/>
          </a:xfrm>
          <a:prstGeom prst="straightConnector1">
            <a:avLst/>
          </a:prstGeom>
          <a:noFill/>
          <a:ln w="12700" cap="flat" cmpd="sng">
            <a:solidFill>
              <a:srgbClr val="FF8500"/>
            </a:solidFill>
            <a:prstDash val="solid"/>
            <a:miter lim="800000"/>
            <a:headEnd type="none" w="sm" len="sm"/>
            <a:tailEnd type="none" w="sm" len="sm"/>
          </a:ln>
        </p:spPr>
      </p:cxnSp>
      <p:cxnSp>
        <p:nvCxnSpPr>
          <p:cNvPr id="818" name="Google Shape;818;p40"/>
          <p:cNvCxnSpPr/>
          <p:nvPr/>
        </p:nvCxnSpPr>
        <p:spPr>
          <a:xfrm>
            <a:off x="9719375" y="2041076"/>
            <a:ext cx="0" cy="4001700"/>
          </a:xfrm>
          <a:prstGeom prst="straightConnector1">
            <a:avLst/>
          </a:prstGeom>
          <a:noFill/>
          <a:ln w="12700" cap="flat" cmpd="sng">
            <a:solidFill>
              <a:srgbClr val="FF8500"/>
            </a:solidFill>
            <a:prstDash val="solid"/>
            <a:miter lim="800000"/>
            <a:headEnd type="none" w="sm" len="sm"/>
            <a:tailEnd type="none" w="sm" len="sm"/>
          </a:ln>
        </p:spPr>
      </p:cxnSp>
      <p:cxnSp>
        <p:nvCxnSpPr>
          <p:cNvPr id="819" name="Google Shape;819;p40"/>
          <p:cNvCxnSpPr/>
          <p:nvPr/>
        </p:nvCxnSpPr>
        <p:spPr>
          <a:xfrm>
            <a:off x="11658600" y="2041076"/>
            <a:ext cx="0" cy="4001700"/>
          </a:xfrm>
          <a:prstGeom prst="straightConnector1">
            <a:avLst/>
          </a:prstGeom>
          <a:noFill/>
          <a:ln w="12700" cap="flat" cmpd="sng">
            <a:solidFill>
              <a:srgbClr val="FF8500"/>
            </a:solidFill>
            <a:prstDash val="solid"/>
            <a:miter lim="800000"/>
            <a:headEnd type="none" w="sm" len="sm"/>
            <a:tailEnd type="none" w="sm" len="sm"/>
          </a:ln>
        </p:spPr>
      </p:cxnSp>
      <p:sp>
        <p:nvSpPr>
          <p:cNvPr id="820" name="Google Shape;820;p40"/>
          <p:cNvSpPr txBox="1"/>
          <p:nvPr/>
        </p:nvSpPr>
        <p:spPr>
          <a:xfrm>
            <a:off x="6551560" y="5772722"/>
            <a:ext cx="5178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1</a:t>
            </a:r>
            <a:endParaRPr sz="1000">
              <a:solidFill>
                <a:schemeClr val="dk1"/>
              </a:solidFill>
            </a:endParaRPr>
          </a:p>
        </p:txBody>
      </p:sp>
      <p:sp>
        <p:nvSpPr>
          <p:cNvPr id="821" name="Google Shape;821;p40"/>
          <p:cNvSpPr txBox="1"/>
          <p:nvPr/>
        </p:nvSpPr>
        <p:spPr>
          <a:xfrm>
            <a:off x="8490784" y="5772722"/>
            <a:ext cx="5178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2</a:t>
            </a:r>
            <a:endParaRPr sz="1000">
              <a:solidFill>
                <a:schemeClr val="dk1"/>
              </a:solidFill>
            </a:endParaRPr>
          </a:p>
        </p:txBody>
      </p:sp>
      <p:sp>
        <p:nvSpPr>
          <p:cNvPr id="822" name="Google Shape;822;p40"/>
          <p:cNvSpPr txBox="1"/>
          <p:nvPr/>
        </p:nvSpPr>
        <p:spPr>
          <a:xfrm>
            <a:off x="10430010" y="5772722"/>
            <a:ext cx="5178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AZ 3</a:t>
            </a:r>
            <a:endParaRPr sz="1000">
              <a:solidFill>
                <a:schemeClr val="dk1"/>
              </a:solidFill>
            </a:endParaRPr>
          </a:p>
        </p:txBody>
      </p:sp>
      <p:grpSp>
        <p:nvGrpSpPr>
          <p:cNvPr id="823" name="Google Shape;823;p40"/>
          <p:cNvGrpSpPr/>
          <p:nvPr/>
        </p:nvGrpSpPr>
        <p:grpSpPr>
          <a:xfrm>
            <a:off x="5925574" y="3942699"/>
            <a:ext cx="5652583" cy="444045"/>
            <a:chOff x="6150769" y="4329113"/>
            <a:chExt cx="7729500" cy="607200"/>
          </a:xfrm>
        </p:grpSpPr>
        <p:sp>
          <p:nvSpPr>
            <p:cNvPr id="824" name="Google Shape;824;p40"/>
            <p:cNvSpPr/>
            <p:nvPr/>
          </p:nvSpPr>
          <p:spPr>
            <a:xfrm>
              <a:off x="6150769" y="4329113"/>
              <a:ext cx="7729500" cy="607200"/>
            </a:xfrm>
            <a:prstGeom prst="rect">
              <a:avLst/>
            </a:prstGeom>
            <a:solidFill>
              <a:srgbClr val="F46DBA"/>
            </a:solidFill>
            <a:ln w="12700" cap="flat" cmpd="sng">
              <a:solidFill>
                <a:srgbClr val="9FFC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825" name="Google Shape;825;p40"/>
            <p:cNvSpPr txBox="1"/>
            <p:nvPr/>
          </p:nvSpPr>
          <p:spPr>
            <a:xfrm>
              <a:off x="10095654" y="4432667"/>
              <a:ext cx="3691800" cy="378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a:solidFill>
                    <a:srgbClr val="000000"/>
                  </a:solidFill>
                  <a:latin typeface="Arial"/>
                  <a:ea typeface="Arial"/>
                  <a:cs typeface="Arial"/>
                  <a:sym typeface="Arial"/>
                </a:rPr>
                <a:t>CLUSTER STORAGE VOLUME</a:t>
              </a:r>
              <a:endParaRPr sz="1200"/>
            </a:p>
          </p:txBody>
        </p:sp>
      </p:grpSp>
      <p:sp>
        <p:nvSpPr>
          <p:cNvPr id="826" name="Google Shape;826;p40"/>
          <p:cNvSpPr/>
          <p:nvPr/>
        </p:nvSpPr>
        <p:spPr>
          <a:xfrm>
            <a:off x="11287021"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27" name="Google Shape;827;p40"/>
          <p:cNvSpPr/>
          <p:nvPr/>
        </p:nvSpPr>
        <p:spPr>
          <a:xfrm>
            <a:off x="11287021"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28" name="Google Shape;828;p40"/>
          <p:cNvSpPr/>
          <p:nvPr/>
        </p:nvSpPr>
        <p:spPr>
          <a:xfrm>
            <a:off x="11287021"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29" name="Google Shape;829;p40"/>
          <p:cNvSpPr/>
          <p:nvPr/>
        </p:nvSpPr>
        <p:spPr>
          <a:xfrm>
            <a:off x="11006313" y="4815621"/>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0" name="Google Shape;830;p40"/>
          <p:cNvSpPr/>
          <p:nvPr/>
        </p:nvSpPr>
        <p:spPr>
          <a:xfrm>
            <a:off x="11006313"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1" name="Google Shape;831;p40"/>
          <p:cNvSpPr/>
          <p:nvPr/>
        </p:nvSpPr>
        <p:spPr>
          <a:xfrm>
            <a:off x="11006312"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2" name="Google Shape;832;p40"/>
          <p:cNvSpPr/>
          <p:nvPr/>
        </p:nvSpPr>
        <p:spPr>
          <a:xfrm>
            <a:off x="10724813"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3" name="Google Shape;833;p40"/>
          <p:cNvSpPr/>
          <p:nvPr/>
        </p:nvSpPr>
        <p:spPr>
          <a:xfrm>
            <a:off x="10724813" y="5100404"/>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4" name="Google Shape;834;p40"/>
          <p:cNvSpPr/>
          <p:nvPr/>
        </p:nvSpPr>
        <p:spPr>
          <a:xfrm>
            <a:off x="10724813" y="5385188"/>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5" name="Google Shape;835;p40"/>
          <p:cNvSpPr/>
          <p:nvPr/>
        </p:nvSpPr>
        <p:spPr>
          <a:xfrm>
            <a:off x="10443313"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6" name="Google Shape;836;p40"/>
          <p:cNvSpPr/>
          <p:nvPr/>
        </p:nvSpPr>
        <p:spPr>
          <a:xfrm>
            <a:off x="10443313" y="5100404"/>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7" name="Google Shape;837;p40"/>
          <p:cNvSpPr/>
          <p:nvPr/>
        </p:nvSpPr>
        <p:spPr>
          <a:xfrm>
            <a:off x="10443312" y="5385188"/>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8" name="Google Shape;838;p40"/>
          <p:cNvSpPr/>
          <p:nvPr/>
        </p:nvSpPr>
        <p:spPr>
          <a:xfrm>
            <a:off x="10162604"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39" name="Google Shape;839;p40"/>
          <p:cNvSpPr/>
          <p:nvPr/>
        </p:nvSpPr>
        <p:spPr>
          <a:xfrm>
            <a:off x="10162604"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0" name="Google Shape;840;p40"/>
          <p:cNvSpPr/>
          <p:nvPr/>
        </p:nvSpPr>
        <p:spPr>
          <a:xfrm>
            <a:off x="10162603" y="5385188"/>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1" name="Google Shape;841;p40"/>
          <p:cNvSpPr/>
          <p:nvPr/>
        </p:nvSpPr>
        <p:spPr>
          <a:xfrm>
            <a:off x="9890324"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2" name="Google Shape;842;p40"/>
          <p:cNvSpPr/>
          <p:nvPr/>
        </p:nvSpPr>
        <p:spPr>
          <a:xfrm>
            <a:off x="9890324"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3" name="Google Shape;843;p40"/>
          <p:cNvSpPr/>
          <p:nvPr/>
        </p:nvSpPr>
        <p:spPr>
          <a:xfrm>
            <a:off x="9890323"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4" name="Google Shape;844;p40"/>
          <p:cNvSpPr/>
          <p:nvPr/>
        </p:nvSpPr>
        <p:spPr>
          <a:xfrm>
            <a:off x="9353010" y="4815621"/>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5" name="Google Shape;845;p40"/>
          <p:cNvSpPr/>
          <p:nvPr/>
        </p:nvSpPr>
        <p:spPr>
          <a:xfrm>
            <a:off x="9353010" y="5100404"/>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6" name="Google Shape;846;p40"/>
          <p:cNvSpPr/>
          <p:nvPr/>
        </p:nvSpPr>
        <p:spPr>
          <a:xfrm>
            <a:off x="9353009"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7" name="Google Shape;847;p40"/>
          <p:cNvSpPr/>
          <p:nvPr/>
        </p:nvSpPr>
        <p:spPr>
          <a:xfrm>
            <a:off x="9072301" y="4815621"/>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8" name="Google Shape;848;p40"/>
          <p:cNvSpPr/>
          <p:nvPr/>
        </p:nvSpPr>
        <p:spPr>
          <a:xfrm>
            <a:off x="9072301"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49" name="Google Shape;849;p40"/>
          <p:cNvSpPr/>
          <p:nvPr/>
        </p:nvSpPr>
        <p:spPr>
          <a:xfrm>
            <a:off x="9072300"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0" name="Google Shape;850;p40"/>
          <p:cNvSpPr/>
          <p:nvPr/>
        </p:nvSpPr>
        <p:spPr>
          <a:xfrm>
            <a:off x="8790802" y="4815621"/>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1" name="Google Shape;851;p40"/>
          <p:cNvSpPr/>
          <p:nvPr/>
        </p:nvSpPr>
        <p:spPr>
          <a:xfrm>
            <a:off x="8790802"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2" name="Google Shape;852;p40"/>
          <p:cNvSpPr/>
          <p:nvPr/>
        </p:nvSpPr>
        <p:spPr>
          <a:xfrm>
            <a:off x="8790801" y="5385188"/>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3" name="Google Shape;853;p40"/>
          <p:cNvSpPr/>
          <p:nvPr/>
        </p:nvSpPr>
        <p:spPr>
          <a:xfrm>
            <a:off x="8509301"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4" name="Google Shape;854;p40"/>
          <p:cNvSpPr/>
          <p:nvPr/>
        </p:nvSpPr>
        <p:spPr>
          <a:xfrm>
            <a:off x="8509301"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5" name="Google Shape;855;p40"/>
          <p:cNvSpPr/>
          <p:nvPr/>
        </p:nvSpPr>
        <p:spPr>
          <a:xfrm>
            <a:off x="8509300"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6" name="Google Shape;856;p40"/>
          <p:cNvSpPr/>
          <p:nvPr/>
        </p:nvSpPr>
        <p:spPr>
          <a:xfrm>
            <a:off x="8228592"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7" name="Google Shape;857;p40"/>
          <p:cNvSpPr/>
          <p:nvPr/>
        </p:nvSpPr>
        <p:spPr>
          <a:xfrm>
            <a:off x="8228592"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8" name="Google Shape;858;p40"/>
          <p:cNvSpPr/>
          <p:nvPr/>
        </p:nvSpPr>
        <p:spPr>
          <a:xfrm>
            <a:off x="8228592"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59" name="Google Shape;859;p40"/>
          <p:cNvSpPr/>
          <p:nvPr/>
        </p:nvSpPr>
        <p:spPr>
          <a:xfrm>
            <a:off x="7956313" y="4815621"/>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0" name="Google Shape;860;p40"/>
          <p:cNvSpPr/>
          <p:nvPr/>
        </p:nvSpPr>
        <p:spPr>
          <a:xfrm>
            <a:off x="7956313"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1" name="Google Shape;861;p40"/>
          <p:cNvSpPr/>
          <p:nvPr/>
        </p:nvSpPr>
        <p:spPr>
          <a:xfrm>
            <a:off x="7956312"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2" name="Google Shape;862;p40"/>
          <p:cNvSpPr/>
          <p:nvPr/>
        </p:nvSpPr>
        <p:spPr>
          <a:xfrm>
            <a:off x="7405695"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3" name="Google Shape;863;p40"/>
          <p:cNvSpPr/>
          <p:nvPr/>
        </p:nvSpPr>
        <p:spPr>
          <a:xfrm>
            <a:off x="7405695"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4" name="Google Shape;864;p40"/>
          <p:cNvSpPr/>
          <p:nvPr/>
        </p:nvSpPr>
        <p:spPr>
          <a:xfrm>
            <a:off x="7405694"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5" name="Google Shape;865;p40"/>
          <p:cNvSpPr/>
          <p:nvPr/>
        </p:nvSpPr>
        <p:spPr>
          <a:xfrm>
            <a:off x="7124986"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6" name="Google Shape;866;p40"/>
          <p:cNvSpPr/>
          <p:nvPr/>
        </p:nvSpPr>
        <p:spPr>
          <a:xfrm>
            <a:off x="7124986"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7" name="Google Shape;867;p40"/>
          <p:cNvSpPr/>
          <p:nvPr/>
        </p:nvSpPr>
        <p:spPr>
          <a:xfrm>
            <a:off x="7124985"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8" name="Google Shape;868;p40"/>
          <p:cNvSpPr/>
          <p:nvPr/>
        </p:nvSpPr>
        <p:spPr>
          <a:xfrm>
            <a:off x="6843487" y="4815621"/>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69" name="Google Shape;869;p40"/>
          <p:cNvSpPr/>
          <p:nvPr/>
        </p:nvSpPr>
        <p:spPr>
          <a:xfrm>
            <a:off x="6843487" y="5100404"/>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0" name="Google Shape;870;p40"/>
          <p:cNvSpPr/>
          <p:nvPr/>
        </p:nvSpPr>
        <p:spPr>
          <a:xfrm>
            <a:off x="6843486"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1" name="Google Shape;871;p40"/>
          <p:cNvSpPr/>
          <p:nvPr/>
        </p:nvSpPr>
        <p:spPr>
          <a:xfrm>
            <a:off x="6561986" y="4815621"/>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2" name="Google Shape;872;p40"/>
          <p:cNvSpPr/>
          <p:nvPr/>
        </p:nvSpPr>
        <p:spPr>
          <a:xfrm>
            <a:off x="6561986" y="5100404"/>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3" name="Google Shape;873;p40"/>
          <p:cNvSpPr/>
          <p:nvPr/>
        </p:nvSpPr>
        <p:spPr>
          <a:xfrm>
            <a:off x="6561985"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4" name="Google Shape;874;p40"/>
          <p:cNvSpPr/>
          <p:nvPr/>
        </p:nvSpPr>
        <p:spPr>
          <a:xfrm>
            <a:off x="6281277" y="4815621"/>
            <a:ext cx="200303" cy="218293"/>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5" name="Google Shape;875;p40"/>
          <p:cNvSpPr/>
          <p:nvPr/>
        </p:nvSpPr>
        <p:spPr>
          <a:xfrm>
            <a:off x="6281277" y="5100404"/>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6" name="Google Shape;876;p40"/>
          <p:cNvSpPr/>
          <p:nvPr/>
        </p:nvSpPr>
        <p:spPr>
          <a:xfrm>
            <a:off x="6281276"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7" name="Google Shape;877;p40"/>
          <p:cNvSpPr/>
          <p:nvPr/>
        </p:nvSpPr>
        <p:spPr>
          <a:xfrm>
            <a:off x="6008997" y="4815621"/>
            <a:ext cx="200303" cy="218293"/>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8" name="Google Shape;878;p40"/>
          <p:cNvSpPr/>
          <p:nvPr/>
        </p:nvSpPr>
        <p:spPr>
          <a:xfrm>
            <a:off x="6008997" y="5100404"/>
            <a:ext cx="200303" cy="218293"/>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79" name="Google Shape;879;p40"/>
          <p:cNvSpPr/>
          <p:nvPr/>
        </p:nvSpPr>
        <p:spPr>
          <a:xfrm>
            <a:off x="6008997" y="5385188"/>
            <a:ext cx="200303" cy="218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40">
              <a:solidFill>
                <a:srgbClr val="FFFFFF"/>
              </a:solidFill>
              <a:latin typeface="Arial"/>
              <a:ea typeface="Arial"/>
              <a:cs typeface="Arial"/>
              <a:sym typeface="Arial"/>
            </a:endParaRPr>
          </a:p>
        </p:txBody>
      </p:sp>
      <p:sp>
        <p:nvSpPr>
          <p:cNvPr id="880" name="Google Shape;880;p40"/>
          <p:cNvSpPr/>
          <p:nvPr/>
        </p:nvSpPr>
        <p:spPr>
          <a:xfrm>
            <a:off x="5962127" y="3979254"/>
            <a:ext cx="198600" cy="368400"/>
          </a:xfrm>
          <a:prstGeom prst="rect">
            <a:avLst/>
          </a:prstGeom>
          <a:solidFill>
            <a:srgbClr val="FF8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881" name="Google Shape;881;p40"/>
          <p:cNvSpPr/>
          <p:nvPr/>
        </p:nvSpPr>
        <p:spPr>
          <a:xfrm>
            <a:off x="6197217" y="3979254"/>
            <a:ext cx="198600" cy="3684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sp>
        <p:nvSpPr>
          <p:cNvPr id="882" name="Google Shape;882;p40"/>
          <p:cNvSpPr/>
          <p:nvPr/>
        </p:nvSpPr>
        <p:spPr>
          <a:xfrm>
            <a:off x="6433100" y="3979254"/>
            <a:ext cx="198600" cy="368400"/>
          </a:xfrm>
          <a:prstGeom prst="rect">
            <a:avLst/>
          </a:prstGeom>
          <a:solidFill>
            <a:srgbClr val="FBD8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rgbClr val="FFFFFF"/>
              </a:solidFill>
              <a:latin typeface="Arial"/>
              <a:ea typeface="Arial"/>
              <a:cs typeface="Arial"/>
              <a:sym typeface="Arial"/>
            </a:endParaRPr>
          </a:p>
        </p:txBody>
      </p:sp>
      <p:cxnSp>
        <p:nvCxnSpPr>
          <p:cNvPr id="883" name="Google Shape;883;p40"/>
          <p:cNvCxnSpPr>
            <a:stCxn id="884" idx="2"/>
            <a:endCxn id="874" idx="0"/>
          </p:cNvCxnSpPr>
          <p:nvPr/>
        </p:nvCxnSpPr>
        <p:spPr>
          <a:xfrm rot="5400000">
            <a:off x="5886461" y="3881369"/>
            <a:ext cx="1429200" cy="439200"/>
          </a:xfrm>
          <a:prstGeom prst="bentConnector3">
            <a:avLst>
              <a:gd name="adj1" fmla="val 30449"/>
            </a:avLst>
          </a:prstGeom>
          <a:noFill/>
          <a:ln w="12700" cap="flat" cmpd="sng">
            <a:solidFill>
              <a:srgbClr val="7030A0"/>
            </a:solidFill>
            <a:prstDash val="solid"/>
            <a:miter lim="800000"/>
            <a:headEnd type="none" w="sm" len="sm"/>
            <a:tailEnd type="triangle" w="med" len="med"/>
          </a:ln>
        </p:spPr>
      </p:cxnSp>
      <p:cxnSp>
        <p:nvCxnSpPr>
          <p:cNvPr id="885" name="Google Shape;885;p40"/>
          <p:cNvCxnSpPr>
            <a:stCxn id="884" idx="2"/>
            <a:endCxn id="871" idx="0"/>
          </p:cNvCxnSpPr>
          <p:nvPr/>
        </p:nvCxnSpPr>
        <p:spPr>
          <a:xfrm rot="5400000">
            <a:off x="6026861" y="4021769"/>
            <a:ext cx="1429200" cy="158400"/>
          </a:xfrm>
          <a:prstGeom prst="bentConnector3">
            <a:avLst>
              <a:gd name="adj1" fmla="val 30831"/>
            </a:avLst>
          </a:prstGeom>
          <a:noFill/>
          <a:ln w="12700" cap="flat" cmpd="sng">
            <a:solidFill>
              <a:srgbClr val="7030A0"/>
            </a:solidFill>
            <a:prstDash val="solid"/>
            <a:miter lim="800000"/>
            <a:headEnd type="none" w="sm" len="sm"/>
            <a:tailEnd type="triangle" w="med" len="med"/>
          </a:ln>
        </p:spPr>
      </p:cxnSp>
      <p:cxnSp>
        <p:nvCxnSpPr>
          <p:cNvPr id="886" name="Google Shape;886;p40"/>
          <p:cNvCxnSpPr>
            <a:stCxn id="884" idx="2"/>
            <a:endCxn id="859" idx="0"/>
          </p:cNvCxnSpPr>
          <p:nvPr/>
        </p:nvCxnSpPr>
        <p:spPr>
          <a:xfrm rot="-5400000" flipH="1">
            <a:off x="6723911" y="3483119"/>
            <a:ext cx="1429200" cy="1235700"/>
          </a:xfrm>
          <a:prstGeom prst="bentConnector3">
            <a:avLst>
              <a:gd name="adj1" fmla="val 30449"/>
            </a:avLst>
          </a:prstGeom>
          <a:noFill/>
          <a:ln w="12700" cap="flat" cmpd="sng">
            <a:solidFill>
              <a:srgbClr val="7030A0"/>
            </a:solidFill>
            <a:prstDash val="solid"/>
            <a:miter lim="800000"/>
            <a:headEnd type="none" w="sm" len="sm"/>
            <a:tailEnd type="triangle" w="med" len="med"/>
          </a:ln>
        </p:spPr>
      </p:cxnSp>
      <p:cxnSp>
        <p:nvCxnSpPr>
          <p:cNvPr id="887" name="Google Shape;887;p40"/>
          <p:cNvCxnSpPr>
            <a:stCxn id="884" idx="2"/>
            <a:endCxn id="852" idx="0"/>
          </p:cNvCxnSpPr>
          <p:nvPr/>
        </p:nvCxnSpPr>
        <p:spPr>
          <a:xfrm rot="-5400000" flipH="1">
            <a:off x="6856361" y="3350669"/>
            <a:ext cx="1998900" cy="2070300"/>
          </a:xfrm>
          <a:prstGeom prst="bentConnector3">
            <a:avLst>
              <a:gd name="adj1" fmla="val 21771"/>
            </a:avLst>
          </a:prstGeom>
          <a:noFill/>
          <a:ln w="12700" cap="flat" cmpd="sng">
            <a:solidFill>
              <a:srgbClr val="7030A0"/>
            </a:solidFill>
            <a:prstDash val="solid"/>
            <a:miter lim="800000"/>
            <a:headEnd type="none" w="sm" len="sm"/>
            <a:tailEnd type="triangle" w="med" len="med"/>
          </a:ln>
        </p:spPr>
      </p:cxnSp>
      <p:cxnSp>
        <p:nvCxnSpPr>
          <p:cNvPr id="888" name="Google Shape;888;p40"/>
          <p:cNvCxnSpPr>
            <a:stCxn id="884" idx="2"/>
            <a:endCxn id="833" idx="0"/>
          </p:cNvCxnSpPr>
          <p:nvPr/>
        </p:nvCxnSpPr>
        <p:spPr>
          <a:xfrm rot="-5400000" flipH="1">
            <a:off x="7965911" y="2241119"/>
            <a:ext cx="1713900" cy="4004400"/>
          </a:xfrm>
          <a:prstGeom prst="bentConnector3">
            <a:avLst>
              <a:gd name="adj1" fmla="val 25728"/>
            </a:avLst>
          </a:prstGeom>
          <a:noFill/>
          <a:ln w="12700" cap="flat" cmpd="sng">
            <a:solidFill>
              <a:srgbClr val="7030A0"/>
            </a:solidFill>
            <a:prstDash val="solid"/>
            <a:miter lim="800000"/>
            <a:headEnd type="none" w="sm" len="sm"/>
            <a:tailEnd type="triangle" w="med" len="med"/>
          </a:ln>
        </p:spPr>
      </p:cxnSp>
      <p:cxnSp>
        <p:nvCxnSpPr>
          <p:cNvPr id="889" name="Google Shape;889;p40"/>
          <p:cNvCxnSpPr>
            <a:stCxn id="884" idx="2"/>
            <a:endCxn id="829" idx="0"/>
          </p:cNvCxnSpPr>
          <p:nvPr/>
        </p:nvCxnSpPr>
        <p:spPr>
          <a:xfrm rot="-5400000" flipH="1">
            <a:off x="8248961" y="1958069"/>
            <a:ext cx="1429200" cy="4285800"/>
          </a:xfrm>
          <a:prstGeom prst="bentConnector3">
            <a:avLst>
              <a:gd name="adj1" fmla="val 30831"/>
            </a:avLst>
          </a:prstGeom>
          <a:noFill/>
          <a:ln w="12700" cap="flat" cmpd="sng">
            <a:solidFill>
              <a:srgbClr val="7030A0"/>
            </a:solidFill>
            <a:prstDash val="solid"/>
            <a:miter lim="800000"/>
            <a:headEnd type="none" w="sm" len="sm"/>
            <a:tailEnd type="triangle" w="med" len="med"/>
          </a:ln>
        </p:spPr>
      </p:cxnSp>
      <p:grpSp>
        <p:nvGrpSpPr>
          <p:cNvPr id="890" name="Google Shape;890;p40"/>
          <p:cNvGrpSpPr/>
          <p:nvPr/>
        </p:nvGrpSpPr>
        <p:grpSpPr>
          <a:xfrm>
            <a:off x="6384404" y="2443187"/>
            <a:ext cx="872515" cy="943377"/>
            <a:chOff x="10479880" y="2432043"/>
            <a:chExt cx="1193101" cy="1290000"/>
          </a:xfrm>
        </p:grpSpPr>
        <p:sp>
          <p:nvSpPr>
            <p:cNvPr id="891" name="Google Shape;891;p40"/>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892" name="Google Shape;892;p40"/>
            <p:cNvSpPr txBox="1"/>
            <p:nvPr/>
          </p:nvSpPr>
          <p:spPr>
            <a:xfrm>
              <a:off x="10479880" y="2460568"/>
              <a:ext cx="1193100" cy="294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Writer</a:t>
              </a:r>
              <a:endParaRPr sz="800"/>
            </a:p>
          </p:txBody>
        </p:sp>
        <p:sp>
          <p:nvSpPr>
            <p:cNvPr id="893" name="Google Shape;893;p40"/>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884" name="Google Shape;884;p40"/>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894" name="Google Shape;894;p40"/>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895" name="Google Shape;895;p40"/>
          <p:cNvGrpSpPr/>
          <p:nvPr/>
        </p:nvGrpSpPr>
        <p:grpSpPr>
          <a:xfrm>
            <a:off x="8328725" y="2443187"/>
            <a:ext cx="872515" cy="943377"/>
            <a:chOff x="10479880" y="2432043"/>
            <a:chExt cx="1193101" cy="1290000"/>
          </a:xfrm>
        </p:grpSpPr>
        <p:sp>
          <p:nvSpPr>
            <p:cNvPr id="896" name="Google Shape;896;p40"/>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897" name="Google Shape;897;p40"/>
            <p:cNvSpPr txBox="1"/>
            <p:nvPr/>
          </p:nvSpPr>
          <p:spPr>
            <a:xfrm>
              <a:off x="10479880" y="2460568"/>
              <a:ext cx="1193100" cy="294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898" name="Google Shape;898;p40"/>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899" name="Google Shape;899;p40"/>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900" name="Google Shape;900;p40"/>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grpSp>
        <p:nvGrpSpPr>
          <p:cNvPr id="901" name="Google Shape;901;p40"/>
          <p:cNvGrpSpPr/>
          <p:nvPr/>
        </p:nvGrpSpPr>
        <p:grpSpPr>
          <a:xfrm>
            <a:off x="10262729" y="2443187"/>
            <a:ext cx="872515" cy="943377"/>
            <a:chOff x="10479880" y="2432043"/>
            <a:chExt cx="1193101" cy="1290000"/>
          </a:xfrm>
        </p:grpSpPr>
        <p:sp>
          <p:nvSpPr>
            <p:cNvPr id="902" name="Google Shape;902;p40"/>
            <p:cNvSpPr/>
            <p:nvPr/>
          </p:nvSpPr>
          <p:spPr>
            <a:xfrm>
              <a:off x="10479881" y="2432043"/>
              <a:ext cx="1193100" cy="1290000"/>
            </a:xfrm>
            <a:prstGeom prst="rect">
              <a:avLst/>
            </a:prstGeom>
            <a:solidFill>
              <a:srgbClr val="000000"/>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903" name="Google Shape;903;p40"/>
            <p:cNvSpPr txBox="1"/>
            <p:nvPr/>
          </p:nvSpPr>
          <p:spPr>
            <a:xfrm>
              <a:off x="10479880" y="2460568"/>
              <a:ext cx="1193100" cy="294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rgbClr val="F1F3F3"/>
                  </a:solidFill>
                  <a:latin typeface="Arial"/>
                  <a:ea typeface="Arial"/>
                  <a:cs typeface="Arial"/>
                  <a:sym typeface="Arial"/>
                </a:rPr>
                <a:t>Reader</a:t>
              </a:r>
              <a:endParaRPr sz="800"/>
            </a:p>
          </p:txBody>
        </p:sp>
        <p:sp>
          <p:nvSpPr>
            <p:cNvPr id="904" name="Google Shape;904;p40"/>
            <p:cNvSpPr/>
            <p:nvPr/>
          </p:nvSpPr>
          <p:spPr>
            <a:xfrm>
              <a:off x="10479881" y="3128777"/>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Transactions</a:t>
              </a:r>
              <a:endParaRPr sz="800"/>
            </a:p>
          </p:txBody>
        </p:sp>
        <p:sp>
          <p:nvSpPr>
            <p:cNvPr id="905" name="Google Shape;905;p40"/>
            <p:cNvSpPr/>
            <p:nvPr/>
          </p:nvSpPr>
          <p:spPr>
            <a:xfrm>
              <a:off x="10479881" y="3424176"/>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Caching</a:t>
              </a:r>
              <a:endParaRPr sz="800"/>
            </a:p>
          </p:txBody>
        </p:sp>
        <p:sp>
          <p:nvSpPr>
            <p:cNvPr id="906" name="Google Shape;906;p40"/>
            <p:cNvSpPr/>
            <p:nvPr/>
          </p:nvSpPr>
          <p:spPr>
            <a:xfrm>
              <a:off x="10479881" y="2829900"/>
              <a:ext cx="1193100" cy="297600"/>
            </a:xfrm>
            <a:prstGeom prst="rect">
              <a:avLst/>
            </a:prstGeom>
            <a:solidFill>
              <a:srgbClr val="007CBC"/>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1">
                  <a:solidFill>
                    <a:srgbClr val="FFFFFF"/>
                  </a:solidFill>
                  <a:latin typeface="Arial"/>
                  <a:ea typeface="Arial"/>
                  <a:cs typeface="Arial"/>
                  <a:sym typeface="Arial"/>
                </a:rPr>
                <a:t>SQL</a:t>
              </a:r>
              <a:endParaRPr sz="800"/>
            </a:p>
          </p:txBody>
        </p:sp>
      </p:grpSp>
      <p:cxnSp>
        <p:nvCxnSpPr>
          <p:cNvPr id="907" name="Google Shape;907;p40"/>
          <p:cNvCxnSpPr>
            <a:stCxn id="884" idx="2"/>
            <a:endCxn id="899" idx="2"/>
          </p:cNvCxnSpPr>
          <p:nvPr/>
        </p:nvCxnSpPr>
        <p:spPr>
          <a:xfrm rot="-5400000" flipH="1">
            <a:off x="7792511" y="2414519"/>
            <a:ext cx="600" cy="1944300"/>
          </a:xfrm>
          <a:prstGeom prst="bentConnector3">
            <a:avLst>
              <a:gd name="adj1" fmla="val 39687500"/>
            </a:avLst>
          </a:prstGeom>
          <a:noFill/>
          <a:ln w="12700" cap="flat" cmpd="sng">
            <a:solidFill>
              <a:srgbClr val="7030A0"/>
            </a:solidFill>
            <a:prstDash val="solid"/>
            <a:miter lim="800000"/>
            <a:headEnd type="none" w="sm" len="sm"/>
            <a:tailEnd type="triangle" w="med" len="med"/>
          </a:ln>
        </p:spPr>
      </p:cxnSp>
      <p:cxnSp>
        <p:nvCxnSpPr>
          <p:cNvPr id="908" name="Google Shape;908;p40"/>
          <p:cNvCxnSpPr>
            <a:stCxn id="884" idx="2"/>
            <a:endCxn id="905" idx="2"/>
          </p:cNvCxnSpPr>
          <p:nvPr/>
        </p:nvCxnSpPr>
        <p:spPr>
          <a:xfrm rot="-5400000" flipH="1">
            <a:off x="8759561" y="1447469"/>
            <a:ext cx="600" cy="3878400"/>
          </a:xfrm>
          <a:prstGeom prst="bentConnector3">
            <a:avLst>
              <a:gd name="adj1" fmla="val 56430200"/>
            </a:avLst>
          </a:prstGeom>
          <a:noFill/>
          <a:ln w="12700" cap="flat" cmpd="sng">
            <a:solidFill>
              <a:srgbClr val="7030A0"/>
            </a:solidFill>
            <a:prstDash val="solid"/>
            <a:miter lim="800000"/>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Google Shape;913;p41"/>
          <p:cNvPicPr preferRelativeResize="0"/>
          <p:nvPr/>
        </p:nvPicPr>
        <p:blipFill rotWithShape="1">
          <a:blip r:embed="rId3">
            <a:alphaModFix/>
          </a:blip>
          <a:srcRect l="9736" t="80446" r="9728"/>
          <a:stretch/>
        </p:blipFill>
        <p:spPr>
          <a:xfrm>
            <a:off x="-2" y="11399"/>
            <a:ext cx="12192000" cy="1340952"/>
          </a:xfrm>
          <a:prstGeom prst="rect">
            <a:avLst/>
          </a:prstGeom>
          <a:noFill/>
          <a:ln>
            <a:noFill/>
          </a:ln>
        </p:spPr>
      </p:pic>
      <p:grpSp>
        <p:nvGrpSpPr>
          <p:cNvPr id="914" name="Google Shape;914;p41"/>
          <p:cNvGrpSpPr/>
          <p:nvPr/>
        </p:nvGrpSpPr>
        <p:grpSpPr>
          <a:xfrm>
            <a:off x="648321" y="338541"/>
            <a:ext cx="6882000" cy="735185"/>
            <a:chOff x="648321" y="434510"/>
            <a:chExt cx="6882000" cy="735185"/>
          </a:xfrm>
        </p:grpSpPr>
        <p:sp>
          <p:nvSpPr>
            <p:cNvPr id="915" name="Google Shape;915;p4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#4</a:t>
              </a:r>
              <a:endParaRPr sz="2400" b="1">
                <a:solidFill>
                  <a:schemeClr val="lt1"/>
                </a:solidFill>
                <a:latin typeface="Noto Sans"/>
                <a:ea typeface="Noto Sans"/>
                <a:cs typeface="Noto Sans"/>
                <a:sym typeface="Noto Sans"/>
              </a:endParaRPr>
            </a:p>
          </p:txBody>
        </p:sp>
        <p:sp>
          <p:nvSpPr>
            <p:cNvPr id="916" name="Google Shape;916;p4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Storage and Databases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919" name="Google Shape;919;p4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Aurora cluster design</a:t>
            </a:r>
            <a:endParaRPr sz="1600" b="1">
              <a:solidFill>
                <a:schemeClr val="dk1"/>
              </a:solidFill>
              <a:latin typeface="Noto Sans"/>
              <a:ea typeface="Noto Sans"/>
              <a:cs typeface="Noto Sans"/>
              <a:sym typeface="Noto Sans"/>
            </a:endParaRPr>
          </a:p>
        </p:txBody>
      </p:sp>
      <p:sp>
        <p:nvSpPr>
          <p:cNvPr id="920" name="Google Shape;920;p41"/>
          <p:cNvSpPr txBox="1"/>
          <p:nvPr/>
        </p:nvSpPr>
        <p:spPr>
          <a:xfrm>
            <a:off x="7001828" y="4373335"/>
            <a:ext cx="3841200" cy="995400"/>
          </a:xfrm>
          <a:prstGeom prst="rect">
            <a:avLst/>
          </a:prstGeom>
          <a:noFill/>
          <a:ln>
            <a:noFill/>
          </a:ln>
        </p:spPr>
        <p:txBody>
          <a:bodyPr spcFirstLastPara="1" wrap="square" lIns="0" tIns="60950" rIns="121900" bIns="60950" anchor="t" anchorCtr="0">
            <a:spAutoFit/>
          </a:bodyPr>
          <a:lstStyle/>
          <a:p>
            <a:pPr marL="0" marR="0" lvl="0" indent="0" algn="l" rtl="0">
              <a:spcBef>
                <a:spcPts val="0"/>
              </a:spcBef>
              <a:spcAft>
                <a:spcPts val="0"/>
              </a:spcAft>
              <a:buClr>
                <a:srgbClr val="F1F3F3"/>
              </a:buClr>
              <a:buSzPts val="1833"/>
              <a:buFont typeface="Arial"/>
              <a:buNone/>
            </a:pPr>
            <a:r>
              <a:rPr lang="en-US" sz="1000" b="0" i="0">
                <a:solidFill>
                  <a:schemeClr val="dk1"/>
                </a:solidFill>
                <a:latin typeface="Arial"/>
                <a:ea typeface="Arial"/>
                <a:cs typeface="Arial"/>
                <a:sym typeface="Arial"/>
              </a:rPr>
              <a:t>Physical</a:t>
            </a:r>
            <a:r>
              <a:rPr lang="en-US" sz="1000" b="1" i="0">
                <a:solidFill>
                  <a:schemeClr val="dk1"/>
                </a:solidFill>
                <a:latin typeface="Arial"/>
                <a:ea typeface="Arial"/>
                <a:cs typeface="Arial"/>
                <a:sym typeface="Arial"/>
              </a:rPr>
              <a:t> </a:t>
            </a:r>
            <a:r>
              <a:rPr lang="en-US" sz="1000" b="0" i="0">
                <a:solidFill>
                  <a:schemeClr val="dk1"/>
                </a:solidFill>
                <a:latin typeface="Arial"/>
                <a:ea typeface="Arial"/>
                <a:cs typeface="Arial"/>
                <a:sym typeface="Arial"/>
              </a:rPr>
              <a:t>using page change vectors (redo log)</a:t>
            </a:r>
            <a:endParaRPr sz="1000">
              <a:solidFill>
                <a:schemeClr val="dk1"/>
              </a:solidFill>
            </a:endParaRPr>
          </a:p>
          <a:p>
            <a:pPr marL="0" marR="0" lvl="0" indent="0" algn="l" rtl="0">
              <a:spcBef>
                <a:spcPts val="1600"/>
              </a:spcBef>
              <a:spcAft>
                <a:spcPts val="0"/>
              </a:spcAft>
              <a:buClr>
                <a:srgbClr val="9FFCEA"/>
              </a:buClr>
              <a:buSzPts val="1833"/>
              <a:buFont typeface="Arial"/>
              <a:buNone/>
            </a:pPr>
            <a:r>
              <a:rPr lang="en-US" sz="1000" b="1" i="0">
                <a:solidFill>
                  <a:srgbClr val="0000FF"/>
                </a:solidFill>
                <a:latin typeface="Arial"/>
                <a:ea typeface="Arial"/>
                <a:cs typeface="Arial"/>
                <a:sym typeface="Arial"/>
              </a:rPr>
              <a:t>No writes</a:t>
            </a:r>
            <a:r>
              <a:rPr lang="en-US" sz="1000" b="1" i="0">
                <a:solidFill>
                  <a:schemeClr val="dk1"/>
                </a:solidFill>
                <a:latin typeface="Arial"/>
                <a:ea typeface="Arial"/>
                <a:cs typeface="Arial"/>
                <a:sym typeface="Arial"/>
              </a:rPr>
              <a:t> </a:t>
            </a:r>
            <a:r>
              <a:rPr lang="en-US" sz="1000" b="0" i="0">
                <a:solidFill>
                  <a:schemeClr val="dk1"/>
                </a:solidFill>
                <a:latin typeface="Arial"/>
                <a:ea typeface="Arial"/>
                <a:cs typeface="Arial"/>
                <a:sym typeface="Arial"/>
              </a:rPr>
              <a:t>on replica</a:t>
            </a:r>
            <a:endParaRPr sz="1000">
              <a:solidFill>
                <a:schemeClr val="dk1"/>
              </a:solidFill>
            </a:endParaRPr>
          </a:p>
          <a:p>
            <a:pPr marL="0" marR="0" lvl="0" indent="0" algn="l" rtl="0">
              <a:spcBef>
                <a:spcPts val="1600"/>
              </a:spcBef>
              <a:spcAft>
                <a:spcPts val="0"/>
              </a:spcAft>
              <a:buClr>
                <a:srgbClr val="38EF7D"/>
              </a:buClr>
              <a:buSzPts val="1833"/>
              <a:buFont typeface="Arial"/>
              <a:buNone/>
            </a:pPr>
            <a:r>
              <a:rPr lang="en-US" sz="1000" b="1" i="0">
                <a:solidFill>
                  <a:srgbClr val="188038"/>
                </a:solidFill>
                <a:latin typeface="Arial"/>
                <a:ea typeface="Arial"/>
                <a:cs typeface="Arial"/>
                <a:sym typeface="Arial"/>
              </a:rPr>
              <a:t>Shared</a:t>
            </a:r>
            <a:r>
              <a:rPr lang="en-US" sz="1000" b="0" i="0">
                <a:solidFill>
                  <a:schemeClr val="dk1"/>
                </a:solidFill>
                <a:latin typeface="Arial"/>
                <a:ea typeface="Arial"/>
                <a:cs typeface="Arial"/>
                <a:sym typeface="Arial"/>
              </a:rPr>
              <a:t> storage</a:t>
            </a:r>
            <a:endParaRPr sz="1000">
              <a:solidFill>
                <a:schemeClr val="dk1"/>
              </a:solidFill>
            </a:endParaRPr>
          </a:p>
        </p:txBody>
      </p:sp>
      <p:cxnSp>
        <p:nvCxnSpPr>
          <p:cNvPr id="921" name="Google Shape;921;p41"/>
          <p:cNvCxnSpPr/>
          <p:nvPr/>
        </p:nvCxnSpPr>
        <p:spPr>
          <a:xfrm>
            <a:off x="7001827" y="4245933"/>
            <a:ext cx="4027800" cy="0"/>
          </a:xfrm>
          <a:prstGeom prst="straightConnector1">
            <a:avLst/>
          </a:prstGeom>
          <a:noFill/>
          <a:ln w="25400" cap="flat" cmpd="sng">
            <a:solidFill>
              <a:srgbClr val="AF9AF4"/>
            </a:solidFill>
            <a:prstDash val="solid"/>
            <a:round/>
            <a:headEnd type="none" w="sm" len="sm"/>
            <a:tailEnd type="none" w="sm" len="sm"/>
          </a:ln>
        </p:spPr>
      </p:cxnSp>
      <p:cxnSp>
        <p:nvCxnSpPr>
          <p:cNvPr id="922" name="Google Shape;922;p41"/>
          <p:cNvCxnSpPr/>
          <p:nvPr/>
        </p:nvCxnSpPr>
        <p:spPr>
          <a:xfrm>
            <a:off x="2482546" y="4245933"/>
            <a:ext cx="4030500" cy="0"/>
          </a:xfrm>
          <a:prstGeom prst="straightConnector1">
            <a:avLst/>
          </a:prstGeom>
          <a:noFill/>
          <a:ln w="25400" cap="flat" cmpd="sng">
            <a:solidFill>
              <a:srgbClr val="AF9AF4"/>
            </a:solidFill>
            <a:prstDash val="solid"/>
            <a:round/>
            <a:headEnd type="none" w="sm" len="sm"/>
            <a:tailEnd type="none" w="sm" len="sm"/>
          </a:ln>
        </p:spPr>
      </p:cxnSp>
      <p:sp>
        <p:nvSpPr>
          <p:cNvPr id="923" name="Google Shape;923;p41"/>
          <p:cNvSpPr/>
          <p:nvPr/>
        </p:nvSpPr>
        <p:spPr>
          <a:xfrm>
            <a:off x="2442977" y="2596820"/>
            <a:ext cx="1262400" cy="241800"/>
          </a:xfrm>
          <a:prstGeom prst="rect">
            <a:avLst/>
          </a:prstGeom>
          <a:solidFill>
            <a:srgbClr val="00B0F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Primary</a:t>
            </a:r>
            <a:endParaRPr/>
          </a:p>
        </p:txBody>
      </p:sp>
      <p:sp>
        <p:nvSpPr>
          <p:cNvPr id="924" name="Google Shape;924;p41"/>
          <p:cNvSpPr/>
          <p:nvPr/>
        </p:nvSpPr>
        <p:spPr>
          <a:xfrm>
            <a:off x="2442977" y="3210992"/>
            <a:ext cx="1262100" cy="227700"/>
          </a:xfrm>
          <a:prstGeom prst="rect">
            <a:avLst/>
          </a:prstGeom>
          <a:solidFill>
            <a:srgbClr val="FF8500"/>
          </a:solidFill>
          <a:ln w="12700" cap="flat" cmpd="sng">
            <a:solidFill>
              <a:srgbClr val="BA6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30% Read</a:t>
            </a:r>
            <a:endParaRPr sz="1000"/>
          </a:p>
        </p:txBody>
      </p:sp>
      <p:sp>
        <p:nvSpPr>
          <p:cNvPr id="925" name="Google Shape;925;p41"/>
          <p:cNvSpPr/>
          <p:nvPr/>
        </p:nvSpPr>
        <p:spPr>
          <a:xfrm>
            <a:off x="2442977" y="2836227"/>
            <a:ext cx="1262400" cy="374700"/>
          </a:xfrm>
          <a:prstGeom prst="rect">
            <a:avLst/>
          </a:prstGeom>
          <a:solidFill>
            <a:srgbClr val="7C59ED"/>
          </a:solidFill>
          <a:ln w="12700" cap="flat" cmpd="sng">
            <a:solidFill>
              <a:srgbClr val="5A40A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70% Write</a:t>
            </a:r>
            <a:endParaRPr sz="1000"/>
          </a:p>
        </p:txBody>
      </p:sp>
      <p:sp>
        <p:nvSpPr>
          <p:cNvPr id="926" name="Google Shape;926;p41"/>
          <p:cNvSpPr/>
          <p:nvPr/>
        </p:nvSpPr>
        <p:spPr>
          <a:xfrm>
            <a:off x="5209769" y="2596820"/>
            <a:ext cx="1262400" cy="241800"/>
          </a:xfrm>
          <a:prstGeom prst="rect">
            <a:avLst/>
          </a:prstGeom>
          <a:solidFill>
            <a:srgbClr val="00B0F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Replica</a:t>
            </a:r>
            <a:endParaRPr/>
          </a:p>
        </p:txBody>
      </p:sp>
      <p:sp>
        <p:nvSpPr>
          <p:cNvPr id="927" name="Google Shape;927;p41"/>
          <p:cNvSpPr/>
          <p:nvPr/>
        </p:nvSpPr>
        <p:spPr>
          <a:xfrm>
            <a:off x="5211051" y="3210992"/>
            <a:ext cx="1262400" cy="227700"/>
          </a:xfrm>
          <a:prstGeom prst="rect">
            <a:avLst/>
          </a:prstGeom>
          <a:solidFill>
            <a:srgbClr val="FF8500"/>
          </a:solidFill>
          <a:ln w="12700" cap="flat" cmpd="sng">
            <a:solidFill>
              <a:srgbClr val="BA6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30% New Reads</a:t>
            </a:r>
            <a:endParaRPr sz="1000"/>
          </a:p>
        </p:txBody>
      </p:sp>
      <p:sp>
        <p:nvSpPr>
          <p:cNvPr id="928" name="Google Shape;928;p41"/>
          <p:cNvSpPr/>
          <p:nvPr/>
        </p:nvSpPr>
        <p:spPr>
          <a:xfrm>
            <a:off x="5211051" y="2836227"/>
            <a:ext cx="1262400" cy="374700"/>
          </a:xfrm>
          <a:prstGeom prst="rect">
            <a:avLst/>
          </a:prstGeom>
          <a:solidFill>
            <a:srgbClr val="7C59ED"/>
          </a:solidFill>
          <a:ln w="12700" cap="flat" cmpd="sng">
            <a:solidFill>
              <a:srgbClr val="5A40A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70% Write</a:t>
            </a:r>
            <a:endParaRPr sz="1000"/>
          </a:p>
        </p:txBody>
      </p:sp>
      <p:sp>
        <p:nvSpPr>
          <p:cNvPr id="929" name="Google Shape;929;p41"/>
          <p:cNvSpPr txBox="1"/>
          <p:nvPr/>
        </p:nvSpPr>
        <p:spPr>
          <a:xfrm>
            <a:off x="3811609" y="2654163"/>
            <a:ext cx="1293300" cy="124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67">
                <a:solidFill>
                  <a:schemeClr val="dk1"/>
                </a:solidFill>
                <a:latin typeface="Arial"/>
                <a:ea typeface="Arial"/>
                <a:cs typeface="Arial"/>
                <a:sym typeface="Arial"/>
              </a:rPr>
              <a:t>Usually single-threaded</a:t>
            </a:r>
            <a:endParaRPr>
              <a:solidFill>
                <a:schemeClr val="dk1"/>
              </a:solidFill>
            </a:endParaRPr>
          </a:p>
          <a:p>
            <a:pPr marL="0" marR="0" lvl="0" indent="0" algn="ctr" rtl="0">
              <a:spcBef>
                <a:spcPts val="0"/>
              </a:spcBef>
              <a:spcAft>
                <a:spcPts val="0"/>
              </a:spcAft>
              <a:buNone/>
            </a:pPr>
            <a:r>
              <a:rPr lang="en-US" sz="1067">
                <a:solidFill>
                  <a:schemeClr val="dk1"/>
                </a:solidFill>
                <a:latin typeface="Arial"/>
                <a:ea typeface="Arial"/>
                <a:cs typeface="Arial"/>
                <a:sym typeface="Arial"/>
              </a:rPr>
              <a:t>or limited parallelism</a:t>
            </a:r>
            <a:endParaRPr>
              <a:solidFill>
                <a:schemeClr val="dk1"/>
              </a:solidFill>
            </a:endParaRPr>
          </a:p>
          <a:p>
            <a:pPr marL="0" marR="0" lvl="0" indent="0" algn="ctr" rtl="0">
              <a:spcBef>
                <a:spcPts val="0"/>
              </a:spcBef>
              <a:spcAft>
                <a:spcPts val="0"/>
              </a:spcAft>
              <a:buNone/>
            </a:pPr>
            <a:endParaRPr sz="1067">
              <a:solidFill>
                <a:schemeClr val="dk1"/>
              </a:solidFill>
              <a:latin typeface="Arial"/>
              <a:ea typeface="Arial"/>
              <a:cs typeface="Arial"/>
              <a:sym typeface="Arial"/>
            </a:endParaRPr>
          </a:p>
          <a:p>
            <a:pPr marL="0" marR="0" lvl="0" indent="0" algn="ctr" rtl="0">
              <a:spcBef>
                <a:spcPts val="0"/>
              </a:spcBef>
              <a:spcAft>
                <a:spcPts val="0"/>
              </a:spcAft>
              <a:buNone/>
            </a:pPr>
            <a:endParaRPr sz="1067">
              <a:solidFill>
                <a:schemeClr val="dk1"/>
              </a:solidFill>
              <a:latin typeface="Arial"/>
              <a:ea typeface="Arial"/>
              <a:cs typeface="Arial"/>
              <a:sym typeface="Arial"/>
            </a:endParaRPr>
          </a:p>
          <a:p>
            <a:pPr marL="0" marR="0" lvl="0" indent="0" algn="ctr" rtl="0">
              <a:spcBef>
                <a:spcPts val="0"/>
              </a:spcBef>
              <a:spcAft>
                <a:spcPts val="0"/>
              </a:spcAft>
              <a:buNone/>
            </a:pPr>
            <a:r>
              <a:rPr lang="en-US" sz="1067">
                <a:solidFill>
                  <a:schemeClr val="dk1"/>
                </a:solidFill>
                <a:latin typeface="Arial"/>
                <a:ea typeface="Arial"/>
                <a:cs typeface="Arial"/>
                <a:sym typeface="Arial"/>
              </a:rPr>
              <a:t>(e.g. binlog apply)</a:t>
            </a:r>
            <a:endParaRPr>
              <a:solidFill>
                <a:schemeClr val="dk1"/>
              </a:solidFill>
            </a:endParaRPr>
          </a:p>
        </p:txBody>
      </p:sp>
      <p:sp>
        <p:nvSpPr>
          <p:cNvPr id="930" name="Google Shape;930;p41"/>
          <p:cNvSpPr/>
          <p:nvPr/>
        </p:nvSpPr>
        <p:spPr>
          <a:xfrm>
            <a:off x="2442977" y="3717671"/>
            <a:ext cx="1262100" cy="345900"/>
          </a:xfrm>
          <a:prstGeom prst="rect">
            <a:avLst/>
          </a:prstGeom>
          <a:solidFill>
            <a:srgbClr val="7F7F7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Data volume</a:t>
            </a:r>
            <a:endParaRPr/>
          </a:p>
        </p:txBody>
      </p:sp>
      <p:sp>
        <p:nvSpPr>
          <p:cNvPr id="931" name="Google Shape;931;p41"/>
          <p:cNvSpPr/>
          <p:nvPr/>
        </p:nvSpPr>
        <p:spPr>
          <a:xfrm>
            <a:off x="5211051" y="3717671"/>
            <a:ext cx="1262400" cy="345900"/>
          </a:xfrm>
          <a:prstGeom prst="rect">
            <a:avLst/>
          </a:prstGeom>
          <a:solidFill>
            <a:srgbClr val="7F7F7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Data volume</a:t>
            </a:r>
            <a:endParaRPr/>
          </a:p>
        </p:txBody>
      </p:sp>
      <p:cxnSp>
        <p:nvCxnSpPr>
          <p:cNvPr id="932" name="Google Shape;932;p41"/>
          <p:cNvCxnSpPr/>
          <p:nvPr/>
        </p:nvCxnSpPr>
        <p:spPr>
          <a:xfrm flipH="1">
            <a:off x="5840898" y="3468412"/>
            <a:ext cx="2700" cy="236700"/>
          </a:xfrm>
          <a:prstGeom prst="straightConnector1">
            <a:avLst/>
          </a:prstGeom>
          <a:noFill/>
          <a:ln w="19050" cap="flat" cmpd="sng">
            <a:solidFill>
              <a:srgbClr val="7C59ED"/>
            </a:solidFill>
            <a:prstDash val="solid"/>
            <a:miter lim="800000"/>
            <a:headEnd type="none" w="sm" len="sm"/>
            <a:tailEnd type="stealth" w="med" len="med"/>
          </a:ln>
        </p:spPr>
      </p:cxnSp>
      <p:cxnSp>
        <p:nvCxnSpPr>
          <p:cNvPr id="933" name="Google Shape;933;p41"/>
          <p:cNvCxnSpPr/>
          <p:nvPr/>
        </p:nvCxnSpPr>
        <p:spPr>
          <a:xfrm flipH="1">
            <a:off x="3072681" y="3465422"/>
            <a:ext cx="2700" cy="236700"/>
          </a:xfrm>
          <a:prstGeom prst="straightConnector1">
            <a:avLst/>
          </a:prstGeom>
          <a:noFill/>
          <a:ln w="19050" cap="flat" cmpd="sng">
            <a:solidFill>
              <a:srgbClr val="7C59ED"/>
            </a:solidFill>
            <a:prstDash val="solid"/>
            <a:miter lim="800000"/>
            <a:headEnd type="none" w="sm" len="sm"/>
            <a:tailEnd type="stealth" w="med" len="med"/>
          </a:ln>
        </p:spPr>
      </p:cxnSp>
      <p:cxnSp>
        <p:nvCxnSpPr>
          <p:cNvPr id="934" name="Google Shape;934;p41"/>
          <p:cNvCxnSpPr/>
          <p:nvPr/>
        </p:nvCxnSpPr>
        <p:spPr>
          <a:xfrm>
            <a:off x="3806948" y="3047095"/>
            <a:ext cx="1302600" cy="0"/>
          </a:xfrm>
          <a:prstGeom prst="straightConnector1">
            <a:avLst/>
          </a:prstGeom>
          <a:noFill/>
          <a:ln w="19050" cap="flat" cmpd="sng">
            <a:solidFill>
              <a:schemeClr val="dk1"/>
            </a:solidFill>
            <a:prstDash val="solid"/>
            <a:miter lim="800000"/>
            <a:headEnd type="none" w="sm" len="sm"/>
            <a:tailEnd type="stealth" w="med" len="med"/>
          </a:ln>
        </p:spPr>
      </p:cxnSp>
      <p:sp>
        <p:nvSpPr>
          <p:cNvPr id="935" name="Google Shape;935;p41"/>
          <p:cNvSpPr txBox="1"/>
          <p:nvPr/>
        </p:nvSpPr>
        <p:spPr>
          <a:xfrm>
            <a:off x="2442977" y="2075423"/>
            <a:ext cx="2124300" cy="412500"/>
          </a:xfrm>
          <a:prstGeom prst="rect">
            <a:avLst/>
          </a:prstGeom>
          <a:noFill/>
          <a:ln>
            <a:noFill/>
          </a:ln>
        </p:spPr>
        <p:txBody>
          <a:bodyPr spcFirstLastPara="1" wrap="square" lIns="0" tIns="121900" rIns="152400" bIns="121900" anchor="t" anchorCtr="0">
            <a:spAutoFit/>
          </a:bodyPr>
          <a:lstStyle/>
          <a:p>
            <a:pPr marL="0" marR="0" lvl="0" indent="0" algn="l" rtl="0">
              <a:lnSpc>
                <a:spcPct val="90000"/>
              </a:lnSpc>
              <a:spcBef>
                <a:spcPts val="0"/>
              </a:spcBef>
              <a:spcAft>
                <a:spcPts val="0"/>
              </a:spcAft>
              <a:buNone/>
            </a:pPr>
            <a:r>
              <a:rPr lang="en-US" sz="1200" b="1">
                <a:solidFill>
                  <a:schemeClr val="dk1"/>
                </a:solidFill>
                <a:latin typeface="Arial"/>
                <a:ea typeface="Arial"/>
                <a:cs typeface="Arial"/>
                <a:sym typeface="Arial"/>
              </a:rPr>
              <a:t>Traditional read scaling</a:t>
            </a:r>
            <a:endParaRPr sz="1200">
              <a:solidFill>
                <a:schemeClr val="dk1"/>
              </a:solidFill>
            </a:endParaRPr>
          </a:p>
        </p:txBody>
      </p:sp>
      <p:sp>
        <p:nvSpPr>
          <p:cNvPr id="936" name="Google Shape;936;p41"/>
          <p:cNvSpPr txBox="1"/>
          <p:nvPr/>
        </p:nvSpPr>
        <p:spPr>
          <a:xfrm>
            <a:off x="8437074" y="2654163"/>
            <a:ext cx="1104000" cy="420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67">
                <a:solidFill>
                  <a:schemeClr val="dk1"/>
                </a:solidFill>
                <a:latin typeface="Arial"/>
                <a:ea typeface="Arial"/>
                <a:cs typeface="Arial"/>
                <a:sym typeface="Arial"/>
              </a:rPr>
              <a:t>Page </a:t>
            </a:r>
            <a:br>
              <a:rPr lang="en-US" sz="1067">
                <a:solidFill>
                  <a:schemeClr val="dk1"/>
                </a:solidFill>
                <a:latin typeface="Arial"/>
                <a:ea typeface="Arial"/>
                <a:cs typeface="Arial"/>
                <a:sym typeface="Arial"/>
              </a:rPr>
            </a:br>
            <a:r>
              <a:rPr lang="en-US" sz="1067">
                <a:solidFill>
                  <a:schemeClr val="dk1"/>
                </a:solidFill>
                <a:latin typeface="Arial"/>
                <a:ea typeface="Arial"/>
                <a:cs typeface="Arial"/>
                <a:sym typeface="Arial"/>
              </a:rPr>
              <a:t>cache update</a:t>
            </a:r>
            <a:endParaRPr>
              <a:solidFill>
                <a:schemeClr val="dk1"/>
              </a:solidFill>
            </a:endParaRPr>
          </a:p>
        </p:txBody>
      </p:sp>
      <p:sp>
        <p:nvSpPr>
          <p:cNvPr id="937" name="Google Shape;937;p41"/>
          <p:cNvSpPr/>
          <p:nvPr/>
        </p:nvSpPr>
        <p:spPr>
          <a:xfrm>
            <a:off x="6977346" y="2596820"/>
            <a:ext cx="1262400" cy="241800"/>
          </a:xfrm>
          <a:prstGeom prst="rect">
            <a:avLst/>
          </a:prstGeom>
          <a:solidFill>
            <a:srgbClr val="00B0F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Aurora Writer</a:t>
            </a:r>
            <a:endParaRPr/>
          </a:p>
        </p:txBody>
      </p:sp>
      <p:sp>
        <p:nvSpPr>
          <p:cNvPr id="938" name="Google Shape;938;p41"/>
          <p:cNvSpPr/>
          <p:nvPr/>
        </p:nvSpPr>
        <p:spPr>
          <a:xfrm>
            <a:off x="6977346" y="3210992"/>
            <a:ext cx="1262400" cy="227700"/>
          </a:xfrm>
          <a:prstGeom prst="rect">
            <a:avLst/>
          </a:prstGeom>
          <a:solidFill>
            <a:srgbClr val="FF8500"/>
          </a:solidFill>
          <a:ln w="12700" cap="flat" cmpd="sng">
            <a:solidFill>
              <a:srgbClr val="BA6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30% Read</a:t>
            </a:r>
            <a:endParaRPr sz="1000"/>
          </a:p>
        </p:txBody>
      </p:sp>
      <p:sp>
        <p:nvSpPr>
          <p:cNvPr id="939" name="Google Shape;939;p41"/>
          <p:cNvSpPr/>
          <p:nvPr/>
        </p:nvSpPr>
        <p:spPr>
          <a:xfrm>
            <a:off x="6977346" y="2830209"/>
            <a:ext cx="1262400" cy="380100"/>
          </a:xfrm>
          <a:prstGeom prst="rect">
            <a:avLst/>
          </a:prstGeom>
          <a:solidFill>
            <a:srgbClr val="7C59ED"/>
          </a:solidFill>
          <a:ln w="12700" cap="flat" cmpd="sng">
            <a:solidFill>
              <a:srgbClr val="5A40A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70% Write</a:t>
            </a:r>
            <a:endParaRPr sz="1000"/>
          </a:p>
        </p:txBody>
      </p:sp>
      <p:sp>
        <p:nvSpPr>
          <p:cNvPr id="940" name="Google Shape;940;p41"/>
          <p:cNvSpPr/>
          <p:nvPr/>
        </p:nvSpPr>
        <p:spPr>
          <a:xfrm>
            <a:off x="9740595" y="2596820"/>
            <a:ext cx="1262400" cy="241800"/>
          </a:xfrm>
          <a:prstGeom prst="rect">
            <a:avLst/>
          </a:prstGeom>
          <a:solidFill>
            <a:srgbClr val="00B0F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Aurora Reader</a:t>
            </a:r>
            <a:endParaRPr/>
          </a:p>
        </p:txBody>
      </p:sp>
      <p:sp>
        <p:nvSpPr>
          <p:cNvPr id="941" name="Google Shape;941;p41"/>
          <p:cNvSpPr/>
          <p:nvPr/>
        </p:nvSpPr>
        <p:spPr>
          <a:xfrm>
            <a:off x="9738316" y="2836227"/>
            <a:ext cx="1264800" cy="602400"/>
          </a:xfrm>
          <a:prstGeom prst="rect">
            <a:avLst/>
          </a:prstGeom>
          <a:solidFill>
            <a:srgbClr val="FF8500"/>
          </a:solidFill>
          <a:ln w="12700" cap="flat" cmpd="sng">
            <a:solidFill>
              <a:srgbClr val="BA6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FFFFFF"/>
                </a:solidFill>
                <a:latin typeface="Arial"/>
                <a:ea typeface="Arial"/>
                <a:cs typeface="Arial"/>
                <a:sym typeface="Arial"/>
              </a:rPr>
              <a:t>100% New Reads</a:t>
            </a:r>
            <a:endParaRPr sz="1000"/>
          </a:p>
        </p:txBody>
      </p:sp>
      <p:sp>
        <p:nvSpPr>
          <p:cNvPr id="942" name="Google Shape;942;p41"/>
          <p:cNvSpPr/>
          <p:nvPr/>
        </p:nvSpPr>
        <p:spPr>
          <a:xfrm>
            <a:off x="6977346" y="3717671"/>
            <a:ext cx="4025700" cy="345900"/>
          </a:xfrm>
          <a:prstGeom prst="rect">
            <a:avLst/>
          </a:prstGeom>
          <a:solidFill>
            <a:srgbClr val="7F7F7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b="1">
                <a:solidFill>
                  <a:srgbClr val="FFFFFF"/>
                </a:solidFill>
                <a:latin typeface="Arial"/>
                <a:ea typeface="Arial"/>
                <a:cs typeface="Arial"/>
                <a:sym typeface="Arial"/>
              </a:rPr>
              <a:t>Shared Multi-AZ storage</a:t>
            </a:r>
            <a:endParaRPr/>
          </a:p>
        </p:txBody>
      </p:sp>
      <p:cxnSp>
        <p:nvCxnSpPr>
          <p:cNvPr id="943" name="Google Shape;943;p41"/>
          <p:cNvCxnSpPr/>
          <p:nvPr/>
        </p:nvCxnSpPr>
        <p:spPr>
          <a:xfrm rot="10800000">
            <a:off x="10369678" y="3461224"/>
            <a:ext cx="2100" cy="236700"/>
          </a:xfrm>
          <a:prstGeom prst="straightConnector1">
            <a:avLst/>
          </a:prstGeom>
          <a:noFill/>
          <a:ln w="19050" cap="flat" cmpd="sng">
            <a:solidFill>
              <a:srgbClr val="7C59ED"/>
            </a:solidFill>
            <a:prstDash val="solid"/>
            <a:miter lim="800000"/>
            <a:headEnd type="none" w="sm" len="sm"/>
            <a:tailEnd type="stealth" w="med" len="med"/>
          </a:ln>
        </p:spPr>
      </p:cxnSp>
      <p:cxnSp>
        <p:nvCxnSpPr>
          <p:cNvPr id="944" name="Google Shape;944;p41"/>
          <p:cNvCxnSpPr/>
          <p:nvPr/>
        </p:nvCxnSpPr>
        <p:spPr>
          <a:xfrm flipH="1">
            <a:off x="7607568" y="3465422"/>
            <a:ext cx="2100" cy="236700"/>
          </a:xfrm>
          <a:prstGeom prst="straightConnector1">
            <a:avLst/>
          </a:prstGeom>
          <a:noFill/>
          <a:ln w="19050" cap="flat" cmpd="sng">
            <a:solidFill>
              <a:srgbClr val="7C59ED"/>
            </a:solidFill>
            <a:prstDash val="solid"/>
            <a:miter lim="800000"/>
            <a:headEnd type="none" w="sm" len="sm"/>
            <a:tailEnd type="stealth" w="med" len="med"/>
          </a:ln>
        </p:spPr>
      </p:cxnSp>
      <p:cxnSp>
        <p:nvCxnSpPr>
          <p:cNvPr id="945" name="Google Shape;945;p41"/>
          <p:cNvCxnSpPr/>
          <p:nvPr/>
        </p:nvCxnSpPr>
        <p:spPr>
          <a:xfrm>
            <a:off x="8337764" y="3047095"/>
            <a:ext cx="1302600" cy="0"/>
          </a:xfrm>
          <a:prstGeom prst="straightConnector1">
            <a:avLst/>
          </a:prstGeom>
          <a:noFill/>
          <a:ln w="19050" cap="flat" cmpd="sng">
            <a:solidFill>
              <a:schemeClr val="dk1"/>
            </a:solidFill>
            <a:prstDash val="solid"/>
            <a:miter lim="800000"/>
            <a:headEnd type="none" w="sm" len="sm"/>
            <a:tailEnd type="stealth" w="med" len="med"/>
          </a:ln>
        </p:spPr>
      </p:cxnSp>
      <p:sp>
        <p:nvSpPr>
          <p:cNvPr id="946" name="Google Shape;946;p41"/>
          <p:cNvSpPr txBox="1"/>
          <p:nvPr/>
        </p:nvSpPr>
        <p:spPr>
          <a:xfrm>
            <a:off x="6977346" y="2075423"/>
            <a:ext cx="2907300" cy="412500"/>
          </a:xfrm>
          <a:prstGeom prst="rect">
            <a:avLst/>
          </a:prstGeom>
          <a:noFill/>
          <a:ln>
            <a:noFill/>
          </a:ln>
        </p:spPr>
        <p:txBody>
          <a:bodyPr spcFirstLastPara="1" wrap="square" lIns="0" tIns="121900" rIns="152400" bIns="121900" anchor="t" anchorCtr="0">
            <a:spAutoFit/>
          </a:bodyPr>
          <a:lstStyle/>
          <a:p>
            <a:pPr marL="0" marR="0" lvl="0" indent="0" algn="l" rtl="0">
              <a:lnSpc>
                <a:spcPct val="90000"/>
              </a:lnSpc>
              <a:spcBef>
                <a:spcPts val="0"/>
              </a:spcBef>
              <a:spcAft>
                <a:spcPts val="0"/>
              </a:spcAft>
              <a:buNone/>
            </a:pPr>
            <a:r>
              <a:rPr lang="en-US" sz="1200" b="1">
                <a:solidFill>
                  <a:schemeClr val="dk1"/>
                </a:solidFill>
                <a:latin typeface="Arial"/>
                <a:ea typeface="Arial"/>
                <a:cs typeface="Arial"/>
                <a:sym typeface="Arial"/>
              </a:rPr>
              <a:t>Amazon Aurora read scaling</a:t>
            </a:r>
            <a:endParaRPr sz="1200">
              <a:solidFill>
                <a:schemeClr val="dk1"/>
              </a:solidFill>
            </a:endParaRPr>
          </a:p>
        </p:txBody>
      </p:sp>
      <p:sp>
        <p:nvSpPr>
          <p:cNvPr id="947" name="Google Shape;947;p41"/>
          <p:cNvSpPr txBox="1"/>
          <p:nvPr/>
        </p:nvSpPr>
        <p:spPr>
          <a:xfrm>
            <a:off x="2482546" y="4373335"/>
            <a:ext cx="3841200" cy="995400"/>
          </a:xfrm>
          <a:prstGeom prst="rect">
            <a:avLst/>
          </a:prstGeom>
          <a:noFill/>
          <a:ln>
            <a:noFill/>
          </a:ln>
        </p:spPr>
        <p:txBody>
          <a:bodyPr spcFirstLastPara="1" wrap="square" lIns="0" tIns="60950" rIns="121900" bIns="60950" anchor="t" anchorCtr="0">
            <a:spAutoFit/>
          </a:bodyPr>
          <a:lstStyle/>
          <a:p>
            <a:pPr marL="0" marR="0" lvl="0" indent="0" algn="l" rtl="0">
              <a:spcBef>
                <a:spcPts val="0"/>
              </a:spcBef>
              <a:spcAft>
                <a:spcPts val="0"/>
              </a:spcAft>
              <a:buClr>
                <a:srgbClr val="F1F3F3"/>
              </a:buClr>
              <a:buSzPts val="1833"/>
              <a:buFont typeface="Arial"/>
              <a:buNone/>
            </a:pPr>
            <a:r>
              <a:rPr lang="en-US" sz="1000" b="0" i="0">
                <a:solidFill>
                  <a:schemeClr val="dk1"/>
                </a:solidFill>
                <a:latin typeface="Arial"/>
                <a:ea typeface="Arial"/>
                <a:cs typeface="Arial"/>
                <a:sym typeface="Arial"/>
              </a:rPr>
              <a:t>Logical using binary log, or WAL</a:t>
            </a:r>
            <a:endParaRPr sz="1000">
              <a:solidFill>
                <a:schemeClr val="dk1"/>
              </a:solidFill>
            </a:endParaRPr>
          </a:p>
          <a:p>
            <a:pPr marL="0" marR="0" lvl="0" indent="0" algn="l" rtl="0">
              <a:spcBef>
                <a:spcPts val="1600"/>
              </a:spcBef>
              <a:spcAft>
                <a:spcPts val="0"/>
              </a:spcAft>
              <a:buClr>
                <a:srgbClr val="FF8500"/>
              </a:buClr>
              <a:buSzPts val="1833"/>
              <a:buFont typeface="Arial"/>
              <a:buNone/>
            </a:pPr>
            <a:r>
              <a:rPr lang="en-US" sz="1000" b="1" i="0">
                <a:solidFill>
                  <a:srgbClr val="FF8500"/>
                </a:solidFill>
                <a:latin typeface="Arial"/>
                <a:ea typeface="Arial"/>
                <a:cs typeface="Arial"/>
                <a:sym typeface="Arial"/>
              </a:rPr>
              <a:t>Same write </a:t>
            </a:r>
            <a:r>
              <a:rPr lang="en-US" sz="1000" b="0" i="0">
                <a:solidFill>
                  <a:schemeClr val="dk1"/>
                </a:solidFill>
                <a:latin typeface="Arial"/>
                <a:ea typeface="Arial"/>
                <a:cs typeface="Arial"/>
                <a:sym typeface="Arial"/>
              </a:rPr>
              <a:t>workload on replica</a:t>
            </a:r>
            <a:endParaRPr sz="1000">
              <a:solidFill>
                <a:schemeClr val="dk1"/>
              </a:solidFill>
            </a:endParaRPr>
          </a:p>
          <a:p>
            <a:pPr marL="0" marR="0" lvl="0" indent="0" algn="l" rtl="0">
              <a:spcBef>
                <a:spcPts val="1600"/>
              </a:spcBef>
              <a:spcAft>
                <a:spcPts val="0"/>
              </a:spcAft>
              <a:buClr>
                <a:srgbClr val="38EF7D"/>
              </a:buClr>
              <a:buSzPts val="1833"/>
              <a:buFont typeface="Arial"/>
              <a:buNone/>
            </a:pPr>
            <a:r>
              <a:rPr lang="en-US" sz="1000" b="1" i="0">
                <a:solidFill>
                  <a:srgbClr val="38761D"/>
                </a:solidFill>
                <a:latin typeface="Arial"/>
                <a:ea typeface="Arial"/>
                <a:cs typeface="Arial"/>
                <a:sym typeface="Arial"/>
              </a:rPr>
              <a:t>Independent</a:t>
            </a:r>
            <a:r>
              <a:rPr lang="en-US" sz="1000" b="0" i="0">
                <a:solidFill>
                  <a:schemeClr val="dk1"/>
                </a:solidFill>
                <a:latin typeface="Arial"/>
                <a:ea typeface="Arial"/>
                <a:cs typeface="Arial"/>
                <a:sym typeface="Arial"/>
              </a:rPr>
              <a:t> storage</a:t>
            </a:r>
            <a:endParaRPr sz="1000">
              <a:solidFill>
                <a:schemeClr val="dk1"/>
              </a:solidFill>
            </a:endParaRPr>
          </a:p>
        </p:txBody>
      </p:sp>
      <p:cxnSp>
        <p:nvCxnSpPr>
          <p:cNvPr id="948" name="Google Shape;948;p41"/>
          <p:cNvCxnSpPr/>
          <p:nvPr/>
        </p:nvCxnSpPr>
        <p:spPr>
          <a:xfrm>
            <a:off x="4337263" y="5285569"/>
            <a:ext cx="2574300" cy="0"/>
          </a:xfrm>
          <a:prstGeom prst="straightConnector1">
            <a:avLst/>
          </a:prstGeom>
          <a:noFill/>
          <a:ln w="38100" cap="flat" cmpd="sng">
            <a:solidFill>
              <a:srgbClr val="188038"/>
            </a:solidFill>
            <a:prstDash val="dash"/>
            <a:miter lim="800000"/>
            <a:headEnd type="none" w="sm" len="sm"/>
            <a:tailEnd type="none" w="sm" len="sm"/>
          </a:ln>
        </p:spPr>
      </p:cxnSp>
      <p:cxnSp>
        <p:nvCxnSpPr>
          <p:cNvPr id="949" name="Google Shape;949;p41"/>
          <p:cNvCxnSpPr/>
          <p:nvPr/>
        </p:nvCxnSpPr>
        <p:spPr>
          <a:xfrm>
            <a:off x="5624374" y="5285569"/>
            <a:ext cx="0" cy="819900"/>
          </a:xfrm>
          <a:prstGeom prst="straightConnector1">
            <a:avLst/>
          </a:prstGeom>
          <a:noFill/>
          <a:ln w="38100" cap="flat" cmpd="sng">
            <a:solidFill>
              <a:srgbClr val="188038"/>
            </a:solidFill>
            <a:prstDash val="dash"/>
            <a:miter lim="800000"/>
            <a:headEnd type="none" w="sm" len="sm"/>
            <a:tailEnd type="none" w="sm" len="sm"/>
          </a:ln>
        </p:spPr>
      </p:cxnSp>
      <p:sp>
        <p:nvSpPr>
          <p:cNvPr id="950" name="Google Shape;950;p41"/>
          <p:cNvSpPr txBox="1"/>
          <p:nvPr/>
        </p:nvSpPr>
        <p:spPr>
          <a:xfrm>
            <a:off x="5667043" y="5647797"/>
            <a:ext cx="5046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188038"/>
                </a:solidFill>
                <a:latin typeface="Arial"/>
                <a:ea typeface="Arial"/>
                <a:cs typeface="Arial"/>
                <a:sym typeface="Arial"/>
              </a:rPr>
              <a:t>Shared</a:t>
            </a:r>
            <a:r>
              <a:rPr lang="en-US" sz="1000">
                <a:solidFill>
                  <a:srgbClr val="F1F3F3"/>
                </a:solidFill>
                <a:latin typeface="Arial"/>
                <a:ea typeface="Arial"/>
                <a:cs typeface="Arial"/>
                <a:sym typeface="Arial"/>
              </a:rPr>
              <a:t>:</a:t>
            </a:r>
            <a:r>
              <a:rPr lang="en-US" sz="1000">
                <a:solidFill>
                  <a:schemeClr val="dk1"/>
                </a:solidFill>
                <a:latin typeface="Arial"/>
                <a:ea typeface="Arial"/>
                <a:cs typeface="Arial"/>
                <a:sym typeface="Arial"/>
              </a:rPr>
              <a:t> Common MVCC state, efficient for OLTP reads</a:t>
            </a:r>
            <a:br>
              <a:rPr lang="en-US" sz="1000">
                <a:solidFill>
                  <a:srgbClr val="F1F3F3"/>
                </a:solidFill>
                <a:latin typeface="Arial"/>
                <a:ea typeface="Arial"/>
                <a:cs typeface="Arial"/>
                <a:sym typeface="Arial"/>
              </a:rPr>
            </a:br>
            <a:r>
              <a:rPr lang="en-US" sz="1000" b="1">
                <a:solidFill>
                  <a:srgbClr val="188038"/>
                </a:solidFill>
                <a:latin typeface="Arial"/>
                <a:ea typeface="Arial"/>
                <a:cs typeface="Arial"/>
                <a:sym typeface="Arial"/>
              </a:rPr>
              <a:t>Independent</a:t>
            </a:r>
            <a:r>
              <a:rPr lang="en-US" sz="1000">
                <a:solidFill>
                  <a:schemeClr val="dk1"/>
                </a:solidFill>
                <a:latin typeface="Arial"/>
                <a:ea typeface="Arial"/>
                <a:cs typeface="Arial"/>
                <a:sym typeface="Arial"/>
              </a:rPr>
              <a:t>: safe for ad-hoc, long running or risky queries</a:t>
            </a:r>
            <a:endParaRPr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42"/>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957" name="Google Shape;957;p42"/>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#5</a:t>
            </a:r>
            <a:endParaRPr/>
          </a:p>
        </p:txBody>
      </p:sp>
      <p:sp>
        <p:nvSpPr>
          <p:cNvPr id="958" name="Google Shape;958;p42"/>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Networking</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961" name="Google Shape;961;p42"/>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4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967" name="Google Shape;967;p43"/>
          <p:cNvGrpSpPr/>
          <p:nvPr/>
        </p:nvGrpSpPr>
        <p:grpSpPr>
          <a:xfrm>
            <a:off x="648321" y="338541"/>
            <a:ext cx="6882000" cy="735185"/>
            <a:chOff x="648321" y="434510"/>
            <a:chExt cx="6882000" cy="735185"/>
          </a:xfrm>
        </p:grpSpPr>
        <p:sp>
          <p:nvSpPr>
            <p:cNvPr id="968" name="Google Shape;968;p4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969" name="Google Shape;969;p4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972" name="Google Shape;972;p43"/>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Set up Virtual Private Cloud (VPC) configurations.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Test network security and access controls.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AWS Direct Connect for dedicated network connections.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973" name="Google Shape;973;p4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974" name="Google Shape;974;p43"/>
          <p:cNvSpPr txBox="1"/>
          <p:nvPr/>
        </p:nvSpPr>
        <p:spPr>
          <a:xfrm>
            <a:off x="766762" y="3767700"/>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Set up Virtual Private Cloud (VPC) configurations.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Test network security and access controls.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AWS Direct Connect for dedicated network connections.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975" name="Google Shape;975;p43"/>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4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981" name="Google Shape;981;p44"/>
          <p:cNvGrpSpPr/>
          <p:nvPr/>
        </p:nvGrpSpPr>
        <p:grpSpPr>
          <a:xfrm>
            <a:off x="648321" y="338541"/>
            <a:ext cx="6882000" cy="735185"/>
            <a:chOff x="648321" y="434510"/>
            <a:chExt cx="6882000" cy="735185"/>
          </a:xfrm>
        </p:grpSpPr>
        <p:sp>
          <p:nvSpPr>
            <p:cNvPr id="982" name="Google Shape;982;p4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983" name="Google Shape;983;p4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986" name="Google Shape;986;p44"/>
          <p:cNvSpPr txBox="1"/>
          <p:nvPr/>
        </p:nvSpPr>
        <p:spPr>
          <a:xfrm>
            <a:off x="766775" y="2075425"/>
            <a:ext cx="10658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1. Transit gateway and VPC Peering compare</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r>
              <a:rPr lang="en-US" sz="1200">
                <a:solidFill>
                  <a:schemeClr val="dk1"/>
                </a:solidFill>
                <a:latin typeface="Noto Sans"/>
                <a:ea typeface="Noto Sans"/>
                <a:cs typeface="Noto Sans"/>
                <a:sym typeface="Noto Sans"/>
              </a:rPr>
              <a:t>- Technical comparison</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r>
              <a:rPr lang="en-US" sz="1200">
                <a:solidFill>
                  <a:schemeClr val="dk1"/>
                </a:solidFill>
                <a:latin typeface="Noto Sans"/>
                <a:ea typeface="Noto Sans"/>
                <a:cs typeface="Noto Sans"/>
                <a:sym typeface="Noto Sans"/>
              </a:rPr>
              <a:t>- Cost comparison</a:t>
            </a:r>
            <a:endParaRPr sz="1200">
              <a:solidFill>
                <a:schemeClr val="dk1"/>
              </a:solidFill>
              <a:latin typeface="Noto Sans"/>
              <a:ea typeface="Noto Sans"/>
              <a:cs typeface="Noto Sans"/>
              <a:sym typeface="Noto Sans"/>
            </a:endParaRPr>
          </a:p>
        </p:txBody>
      </p:sp>
      <p:sp>
        <p:nvSpPr>
          <p:cNvPr id="987" name="Google Shape;987;p4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5" name="Google Shape;115;p17"/>
          <p:cNvGrpSpPr/>
          <p:nvPr/>
        </p:nvGrpSpPr>
        <p:grpSpPr>
          <a:xfrm>
            <a:off x="648321" y="338541"/>
            <a:ext cx="6882000" cy="735185"/>
            <a:chOff x="648321" y="434510"/>
            <a:chExt cx="6882000" cy="735185"/>
          </a:xfrm>
        </p:grpSpPr>
        <p:sp>
          <p:nvSpPr>
            <p:cNvPr id="116" name="Google Shape;116;p1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a:t>
              </a:r>
              <a:endParaRPr sz="2400" b="1">
                <a:solidFill>
                  <a:schemeClr val="lt1"/>
                </a:solidFill>
                <a:latin typeface="Noto Sans"/>
                <a:ea typeface="Noto Sans"/>
                <a:cs typeface="Noto Sans"/>
                <a:sym typeface="Noto Sans"/>
              </a:endParaRPr>
            </a:p>
          </p:txBody>
        </p:sp>
        <p:sp>
          <p:nvSpPr>
            <p:cNvPr id="117" name="Google Shape;117;p1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Infrastructure as a Service (IaaS)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0" name="Google Shape;120;p17"/>
          <p:cNvSpPr txBox="1"/>
          <p:nvPr/>
        </p:nvSpPr>
        <p:spPr>
          <a:xfrm>
            <a:off x="766775" y="20754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creating and managing AWS services, such as virtual machines (EC2 instances), using Infrastructure as a Service (IaaS).</a:t>
            </a:r>
            <a:endParaRPr sz="1200">
              <a:solidFill>
                <a:schemeClr val="dk1"/>
              </a:solidFill>
              <a:latin typeface="Noto Sans"/>
              <a:ea typeface="Noto Sans"/>
              <a:cs typeface="Noto Sans"/>
              <a:sym typeface="Noto Sans"/>
            </a:endParaRPr>
          </a:p>
        </p:txBody>
      </p:sp>
      <p:sp>
        <p:nvSpPr>
          <p:cNvPr id="121" name="Google Shape;121;p1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22" name="Google Shape;122;p17"/>
          <p:cNvSpPr txBox="1"/>
          <p:nvPr/>
        </p:nvSpPr>
        <p:spPr>
          <a:xfrm>
            <a:off x="766762" y="31549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creating and managing AWS services, such as virtual machines (EC2 instances), using Infrastructure as a Service (IaaS).</a:t>
            </a:r>
            <a:endParaRPr sz="1200">
              <a:solidFill>
                <a:schemeClr val="dk1"/>
              </a:solidFill>
              <a:latin typeface="Noto Sans"/>
              <a:ea typeface="Noto Sans"/>
              <a:cs typeface="Noto Sans"/>
              <a:sym typeface="Noto Sans"/>
            </a:endParaRPr>
          </a:p>
        </p:txBody>
      </p:sp>
      <p:sp>
        <p:nvSpPr>
          <p:cNvPr id="123" name="Google Shape;123;p17"/>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992" name="Google Shape;992;p4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993" name="Google Shape;993;p45"/>
          <p:cNvGrpSpPr/>
          <p:nvPr/>
        </p:nvGrpSpPr>
        <p:grpSpPr>
          <a:xfrm>
            <a:off x="648321" y="338541"/>
            <a:ext cx="6882000" cy="735185"/>
            <a:chOff x="648321" y="434510"/>
            <a:chExt cx="6882000" cy="735185"/>
          </a:xfrm>
        </p:grpSpPr>
        <p:sp>
          <p:nvSpPr>
            <p:cNvPr id="994" name="Google Shape;994;p4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995" name="Google Shape;995;p4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pic>
        <p:nvPicPr>
          <p:cNvPr id="998" name="Google Shape;998;p45"/>
          <p:cNvPicPr preferRelativeResize="0"/>
          <p:nvPr/>
        </p:nvPicPr>
        <p:blipFill>
          <a:blip r:embed="rId4">
            <a:alphaModFix/>
          </a:blip>
          <a:stretch>
            <a:fillRect/>
          </a:stretch>
        </p:blipFill>
        <p:spPr>
          <a:xfrm>
            <a:off x="2718751" y="3248200"/>
            <a:ext cx="6581028" cy="2123338"/>
          </a:xfrm>
          <a:prstGeom prst="rect">
            <a:avLst/>
          </a:prstGeom>
          <a:noFill/>
          <a:ln>
            <a:noFill/>
          </a:ln>
        </p:spPr>
      </p:pic>
      <p:sp>
        <p:nvSpPr>
          <p:cNvPr id="999" name="Google Shape;999;p45"/>
          <p:cNvSpPr txBox="1"/>
          <p:nvPr/>
        </p:nvSpPr>
        <p:spPr>
          <a:xfrm>
            <a:off x="680050" y="2075425"/>
            <a:ext cx="10658400" cy="692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300" b="1">
                <a:solidFill>
                  <a:schemeClr val="dk1"/>
                </a:solidFill>
              </a:rPr>
              <a:t>Overview</a:t>
            </a:r>
            <a:endParaRPr sz="1300" b="1">
              <a:solidFill>
                <a:schemeClr val="dk1"/>
              </a:solidFill>
            </a:endParaRPr>
          </a:p>
          <a:p>
            <a:pPr marL="0" lvl="0" indent="0" algn="l" rtl="0">
              <a:spcBef>
                <a:spcPts val="0"/>
              </a:spcBef>
              <a:spcAft>
                <a:spcPts val="0"/>
              </a:spcAft>
              <a:buSzPts val="1100"/>
              <a:buNone/>
            </a:pPr>
            <a:r>
              <a:rPr lang="en-US" sz="1300">
                <a:solidFill>
                  <a:schemeClr val="dk1"/>
                </a:solidFill>
              </a:rPr>
              <a:t>connection is a networking connection between two VPCs that enables you to route traffic between them privately. Instances in either VPC can communicate with each other as if they are within the same network.</a:t>
            </a:r>
            <a:endParaRPr sz="1200">
              <a:solidFill>
                <a:schemeClr val="dk1"/>
              </a:solidFill>
              <a:latin typeface="Noto Sans"/>
              <a:ea typeface="Noto Sans"/>
              <a:cs typeface="Noto Sans"/>
              <a:sym typeface="Noto Sans"/>
            </a:endParaRPr>
          </a:p>
        </p:txBody>
      </p:sp>
      <p:sp>
        <p:nvSpPr>
          <p:cNvPr id="1000" name="Google Shape;1000;p45"/>
          <p:cNvSpPr txBox="1"/>
          <p:nvPr/>
        </p:nvSpPr>
        <p:spPr>
          <a:xfrm>
            <a:off x="680075"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VPC Peering</a:t>
            </a:r>
            <a:endParaRPr sz="1600" b="1">
              <a:solidFill>
                <a:schemeClr val="dk1"/>
              </a:solidFill>
              <a:latin typeface="Noto Sans"/>
              <a:ea typeface="Noto Sans"/>
              <a:cs typeface="Noto Sans"/>
              <a:sym typeface="No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p4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06" name="Google Shape;1006;p46"/>
          <p:cNvGrpSpPr/>
          <p:nvPr/>
        </p:nvGrpSpPr>
        <p:grpSpPr>
          <a:xfrm>
            <a:off x="648321" y="338541"/>
            <a:ext cx="6882000" cy="735185"/>
            <a:chOff x="648321" y="434510"/>
            <a:chExt cx="6882000" cy="735185"/>
          </a:xfrm>
        </p:grpSpPr>
        <p:sp>
          <p:nvSpPr>
            <p:cNvPr id="1007" name="Google Shape;1007;p4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08" name="Google Shape;1008;p4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011" name="Google Shape;1011;p46"/>
          <p:cNvSpPr txBox="1"/>
          <p:nvPr/>
        </p:nvSpPr>
        <p:spPr>
          <a:xfrm>
            <a:off x="766775" y="1923425"/>
            <a:ext cx="105189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t>Overview</a:t>
            </a:r>
            <a:endParaRPr sz="1300" b="1"/>
          </a:p>
          <a:p>
            <a:pPr marL="0" lvl="0" indent="0" algn="l" rtl="0">
              <a:spcBef>
                <a:spcPts val="0"/>
              </a:spcBef>
              <a:spcAft>
                <a:spcPts val="0"/>
              </a:spcAft>
              <a:buClr>
                <a:schemeClr val="dk1"/>
              </a:buClr>
              <a:buSzPts val="1100"/>
              <a:buFont typeface="Arial"/>
              <a:buNone/>
            </a:pPr>
            <a:r>
              <a:rPr lang="en-US" sz="1300"/>
              <a:t>AWS Transit Gateway is a fully managed service that connects VPCs and On-Premises networks through a central hub without relying on numerous point-to-point connections or Transit VPC.</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You can attach all your hybrid connectivity (VPN and Direct Connect connections) to a single Transit Gateway instance, consolidating and controlling your organization’s entire AWS routing configuration in one place.</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endParaRPr sz="1300"/>
          </a:p>
        </p:txBody>
      </p:sp>
      <p:sp>
        <p:nvSpPr>
          <p:cNvPr id="1012" name="Google Shape;1012;p46"/>
          <p:cNvSpPr txBox="1"/>
          <p:nvPr/>
        </p:nvSpPr>
        <p:spPr>
          <a:xfrm>
            <a:off x="766775" y="1598088"/>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Transit Gateway</a:t>
            </a:r>
            <a:endParaRPr/>
          </a:p>
        </p:txBody>
      </p:sp>
      <p:pic>
        <p:nvPicPr>
          <p:cNvPr id="1013" name="Google Shape;1013;p46"/>
          <p:cNvPicPr preferRelativeResize="0"/>
          <p:nvPr/>
        </p:nvPicPr>
        <p:blipFill>
          <a:blip r:embed="rId4">
            <a:alphaModFix/>
          </a:blip>
          <a:stretch>
            <a:fillRect/>
          </a:stretch>
        </p:blipFill>
        <p:spPr>
          <a:xfrm>
            <a:off x="3397938" y="3354450"/>
            <a:ext cx="5396124" cy="2966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4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19" name="Google Shape;1019;p47"/>
          <p:cNvGrpSpPr/>
          <p:nvPr/>
        </p:nvGrpSpPr>
        <p:grpSpPr>
          <a:xfrm>
            <a:off x="648321" y="338541"/>
            <a:ext cx="6882000" cy="735185"/>
            <a:chOff x="648321" y="434510"/>
            <a:chExt cx="6882000" cy="735185"/>
          </a:xfrm>
        </p:grpSpPr>
        <p:sp>
          <p:nvSpPr>
            <p:cNvPr id="1020" name="Google Shape;1020;p4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21" name="Google Shape;1021;p4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graphicFrame>
        <p:nvGraphicFramePr>
          <p:cNvPr id="1024" name="Google Shape;1024;p47"/>
          <p:cNvGraphicFramePr/>
          <p:nvPr/>
        </p:nvGraphicFramePr>
        <p:xfrm>
          <a:off x="853275" y="2186113"/>
          <a:ext cx="10196550" cy="3140450"/>
        </p:xfrm>
        <a:graphic>
          <a:graphicData uri="http://schemas.openxmlformats.org/drawingml/2006/table">
            <a:tbl>
              <a:tblPr>
                <a:noFill/>
                <a:tableStyleId>{8D7B8939-AEAA-48A8-944A-A8F67A90744A}</a:tableStyleId>
              </a:tblPr>
              <a:tblGrid>
                <a:gridCol w="1642475">
                  <a:extLst>
                    <a:ext uri="{9D8B030D-6E8A-4147-A177-3AD203B41FA5}">
                      <a16:colId xmlns:a16="http://schemas.microsoft.com/office/drawing/2014/main" val="20000"/>
                    </a:ext>
                  </a:extLst>
                </a:gridCol>
                <a:gridCol w="4322300">
                  <a:extLst>
                    <a:ext uri="{9D8B030D-6E8A-4147-A177-3AD203B41FA5}">
                      <a16:colId xmlns:a16="http://schemas.microsoft.com/office/drawing/2014/main" val="20001"/>
                    </a:ext>
                  </a:extLst>
                </a:gridCol>
                <a:gridCol w="4231775">
                  <a:extLst>
                    <a:ext uri="{9D8B030D-6E8A-4147-A177-3AD203B41FA5}">
                      <a16:colId xmlns:a16="http://schemas.microsoft.com/office/drawing/2014/main" val="20002"/>
                    </a:ext>
                  </a:extLst>
                </a:gridCol>
              </a:tblGrid>
              <a:tr h="492500">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ctr" rtl="0">
                        <a:lnSpc>
                          <a:spcPct val="105882"/>
                        </a:lnSpc>
                        <a:spcBef>
                          <a:spcPts val="2900"/>
                        </a:spcBef>
                        <a:spcAft>
                          <a:spcPts val="0"/>
                        </a:spcAft>
                        <a:buNone/>
                      </a:pPr>
                      <a:r>
                        <a:rPr lang="en-US" sz="1000" b="1">
                          <a:solidFill>
                            <a:srgbClr val="242424"/>
                          </a:solidFill>
                          <a:highlight>
                            <a:srgbClr val="FFFFFF"/>
                          </a:highlight>
                        </a:rPr>
                        <a:t>Advantages</a:t>
                      </a:r>
                      <a:endParaRPr sz="1000" b="1"/>
                    </a:p>
                  </a:txBody>
                  <a:tcPr marL="91425" marR="91425" marT="91425" marB="91425" anchor="ctr"/>
                </a:tc>
                <a:tc>
                  <a:txBody>
                    <a:bodyPr/>
                    <a:lstStyle/>
                    <a:p>
                      <a:pPr marL="0" lvl="0" indent="0" algn="ctr" rtl="0">
                        <a:lnSpc>
                          <a:spcPct val="105882"/>
                        </a:lnSpc>
                        <a:spcBef>
                          <a:spcPts val="2900"/>
                        </a:spcBef>
                        <a:spcAft>
                          <a:spcPts val="0"/>
                        </a:spcAft>
                        <a:buNone/>
                      </a:pPr>
                      <a:r>
                        <a:rPr lang="en-US" sz="1000" b="1">
                          <a:solidFill>
                            <a:srgbClr val="242424"/>
                          </a:solidFill>
                          <a:highlight>
                            <a:srgbClr val="FFFFFF"/>
                          </a:highlight>
                        </a:rPr>
                        <a:t>Disadvantages</a:t>
                      </a:r>
                      <a:endParaRPr sz="1000" b="1"/>
                    </a:p>
                  </a:txBody>
                  <a:tcPr marL="91425" marR="91425" marT="91425" marB="91425" anchor="ctr"/>
                </a:tc>
                <a:extLst>
                  <a:ext uri="{0D108BD9-81ED-4DB2-BD59-A6C34878D82A}">
                    <a16:rowId xmlns:a16="http://schemas.microsoft.com/office/drawing/2014/main" val="10000"/>
                  </a:ext>
                </a:extLst>
              </a:tr>
              <a:tr h="1323975">
                <a:tc>
                  <a:txBody>
                    <a:bodyPr/>
                    <a:lstStyle/>
                    <a:p>
                      <a:pPr marL="0" lvl="0" indent="0" algn="ctr" rtl="0">
                        <a:lnSpc>
                          <a:spcPct val="105882"/>
                        </a:lnSpc>
                        <a:spcBef>
                          <a:spcPts val="2900"/>
                        </a:spcBef>
                        <a:spcAft>
                          <a:spcPts val="0"/>
                        </a:spcAft>
                        <a:buNone/>
                      </a:pPr>
                      <a:r>
                        <a:rPr lang="en-US" sz="1000" b="1">
                          <a:solidFill>
                            <a:srgbClr val="242424"/>
                          </a:solidFill>
                          <a:highlight>
                            <a:srgbClr val="FFFFFF"/>
                          </a:highlight>
                        </a:rPr>
                        <a:t>VPC peering</a:t>
                      </a:r>
                      <a:endParaRPr sz="1000"/>
                    </a:p>
                  </a:txBody>
                  <a:tcPr marL="91425" marR="91425" marT="91425" marB="91425" anchor="ctr"/>
                </a:tc>
                <a:tc>
                  <a:txBody>
                    <a:bodyPr/>
                    <a:lstStyle/>
                    <a:p>
                      <a:pPr marL="0" lvl="0" indent="0" algn="l" rtl="0">
                        <a:spcBef>
                          <a:spcPts val="0"/>
                        </a:spcBef>
                        <a:spcAft>
                          <a:spcPts val="0"/>
                        </a:spcAft>
                        <a:buNone/>
                      </a:pPr>
                      <a:r>
                        <a:rPr lang="en-US" sz="1000"/>
                        <a:t>Low cost since you need to pay only for data transfer.</a:t>
                      </a:r>
                      <a:endParaRPr sz="1000"/>
                    </a:p>
                    <a:p>
                      <a:pPr marL="0" lvl="0" indent="0" algn="l" rtl="0">
                        <a:spcBef>
                          <a:spcPts val="0"/>
                        </a:spcBef>
                        <a:spcAft>
                          <a:spcPts val="0"/>
                        </a:spcAft>
                        <a:buClr>
                          <a:schemeClr val="dk1"/>
                        </a:buClr>
                        <a:buSzPts val="1100"/>
                        <a:buFont typeface="Arial"/>
                        <a:buNone/>
                      </a:pPr>
                      <a:r>
                        <a:rPr lang="en-US" sz="1000"/>
                        <a:t>No limits on bandwidth.</a:t>
                      </a:r>
                      <a:endParaRPr sz="1000"/>
                    </a:p>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000"/>
                        <a:t>Complex at scale. Each new VPC increases the complexity of the network. Harder to maintain route tables compared to TGW.</a:t>
                      </a:r>
                      <a:endParaRPr sz="1000"/>
                    </a:p>
                    <a:p>
                      <a:pPr marL="0" lvl="0" indent="0" algn="l" rtl="0">
                        <a:spcBef>
                          <a:spcPts val="0"/>
                        </a:spcBef>
                        <a:spcAft>
                          <a:spcPts val="0"/>
                        </a:spcAft>
                        <a:buClr>
                          <a:schemeClr val="dk1"/>
                        </a:buClr>
                        <a:buSzPts val="1100"/>
                        <a:buFont typeface="Arial"/>
                        <a:buNone/>
                      </a:pPr>
                      <a:r>
                        <a:rPr lang="en-US" sz="1000"/>
                        <a:t>No transit routing.</a:t>
                      </a:r>
                      <a:endParaRPr sz="1000"/>
                    </a:p>
                    <a:p>
                      <a:pPr marL="0" lvl="0" indent="0" algn="l" rtl="0">
                        <a:spcBef>
                          <a:spcPts val="0"/>
                        </a:spcBef>
                        <a:spcAft>
                          <a:spcPts val="0"/>
                        </a:spcAft>
                        <a:buClr>
                          <a:schemeClr val="dk1"/>
                        </a:buClr>
                        <a:buSzPts val="1100"/>
                        <a:buFont typeface="Arial"/>
                        <a:buNone/>
                      </a:pPr>
                      <a:r>
                        <a:rPr lang="en-US" sz="1000"/>
                        <a:t>Maximum 125 peering connections per VPC.</a:t>
                      </a:r>
                      <a:endParaRPr sz="1000"/>
                    </a:p>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1"/>
                  </a:ext>
                </a:extLst>
              </a:tr>
              <a:tr h="1323975">
                <a:tc>
                  <a:txBody>
                    <a:bodyPr/>
                    <a:lstStyle/>
                    <a:p>
                      <a:pPr marL="0" lvl="0" indent="0" algn="ctr" rtl="0">
                        <a:lnSpc>
                          <a:spcPct val="105882"/>
                        </a:lnSpc>
                        <a:spcBef>
                          <a:spcPts val="2900"/>
                        </a:spcBef>
                        <a:spcAft>
                          <a:spcPts val="0"/>
                        </a:spcAft>
                        <a:buNone/>
                      </a:pPr>
                      <a:r>
                        <a:rPr lang="en-US" sz="1000" b="1">
                          <a:solidFill>
                            <a:srgbClr val="242424"/>
                          </a:solidFill>
                          <a:highlight>
                            <a:srgbClr val="FFFFFF"/>
                          </a:highlight>
                        </a:rPr>
                        <a:t>Transit Gateway</a:t>
                      </a:r>
                      <a:endParaRPr sz="1000"/>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US" sz="1000"/>
                        <a:t>Simplified management of VPC connections. Each spoke VPC only needs to connect to the TGW to gain access to other connected VPCs.</a:t>
                      </a:r>
                      <a:endParaRPr sz="1000"/>
                    </a:p>
                    <a:p>
                      <a:pPr marL="0" lvl="0" indent="0" algn="l" rtl="0">
                        <a:spcBef>
                          <a:spcPts val="0"/>
                        </a:spcBef>
                        <a:spcAft>
                          <a:spcPts val="0"/>
                        </a:spcAft>
                        <a:buClr>
                          <a:schemeClr val="dk1"/>
                        </a:buClr>
                        <a:buSzPts val="1100"/>
                        <a:buFont typeface="Arial"/>
                        <a:buNone/>
                      </a:pPr>
                      <a:r>
                        <a:rPr lang="en-US" sz="1000"/>
                        <a:t>Supports more VPCs compared to VPC peering.</a:t>
                      </a:r>
                      <a:endParaRPr sz="1000"/>
                    </a:p>
                    <a:p>
                      <a:pPr marL="0" lvl="0" indent="0" algn="l" rtl="0">
                        <a:spcBef>
                          <a:spcPts val="0"/>
                        </a:spcBef>
                        <a:spcAft>
                          <a:spcPts val="0"/>
                        </a:spcAft>
                        <a:buClr>
                          <a:schemeClr val="dk1"/>
                        </a:buClr>
                        <a:buSzPts val="1100"/>
                        <a:buFont typeface="Arial"/>
                        <a:buNone/>
                      </a:pPr>
                      <a:r>
                        <a:rPr lang="en-US" sz="1000"/>
                        <a:t>TGW Route Tables per attachment allow for fine-grained routing.</a:t>
                      </a:r>
                      <a:endParaRPr sz="1000"/>
                    </a:p>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000"/>
                        <a:t>Additional hop introduces some latency.</a:t>
                      </a:r>
                      <a:endParaRPr sz="1000"/>
                    </a:p>
                    <a:p>
                      <a:pPr marL="0" lvl="0" indent="0" algn="l" rtl="0">
                        <a:spcBef>
                          <a:spcPts val="0"/>
                        </a:spcBef>
                        <a:spcAft>
                          <a:spcPts val="0"/>
                        </a:spcAft>
                        <a:buClr>
                          <a:schemeClr val="dk1"/>
                        </a:buClr>
                        <a:buSzPts val="1100"/>
                        <a:buFont typeface="Arial"/>
                        <a:buNone/>
                      </a:pPr>
                      <a:r>
                        <a:rPr lang="en-US" sz="1000"/>
                        <a:t>Extra cost of hourly charge per attachment in addition to data fees.</a:t>
                      </a:r>
                      <a:endParaRPr sz="1000"/>
                    </a:p>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2"/>
                  </a:ext>
                </a:extLst>
              </a:tr>
            </a:tbl>
          </a:graphicData>
        </a:graphic>
      </p:graphicFrame>
      <p:sp>
        <p:nvSpPr>
          <p:cNvPr id="1025" name="Google Shape;1025;p47"/>
          <p:cNvSpPr txBox="1"/>
          <p:nvPr/>
        </p:nvSpPr>
        <p:spPr>
          <a:xfrm>
            <a:off x="766775" y="1598088"/>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Advantages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p4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31" name="Google Shape;1031;p48"/>
          <p:cNvGrpSpPr/>
          <p:nvPr/>
        </p:nvGrpSpPr>
        <p:grpSpPr>
          <a:xfrm>
            <a:off x="648321" y="338541"/>
            <a:ext cx="6882000" cy="735185"/>
            <a:chOff x="648321" y="434510"/>
            <a:chExt cx="6882000" cy="735185"/>
          </a:xfrm>
        </p:grpSpPr>
        <p:sp>
          <p:nvSpPr>
            <p:cNvPr id="1032" name="Google Shape;1032;p4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33" name="Google Shape;1033;p4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036" name="Google Shape;1036;p48"/>
          <p:cNvSpPr txBox="1"/>
          <p:nvPr/>
        </p:nvSpPr>
        <p:spPr>
          <a:xfrm>
            <a:off x="766775" y="1598088"/>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Use Cases</a:t>
            </a:r>
            <a:endParaRPr sz="1600" b="1">
              <a:solidFill>
                <a:schemeClr val="dk1"/>
              </a:solidFill>
              <a:latin typeface="Noto Sans"/>
              <a:ea typeface="Noto Sans"/>
              <a:cs typeface="Noto Sans"/>
              <a:sym typeface="Noto Sans"/>
            </a:endParaRPr>
          </a:p>
        </p:txBody>
      </p:sp>
      <p:sp>
        <p:nvSpPr>
          <p:cNvPr id="1037" name="Google Shape;1037;p48"/>
          <p:cNvSpPr txBox="1"/>
          <p:nvPr/>
        </p:nvSpPr>
        <p:spPr>
          <a:xfrm>
            <a:off x="766775" y="1923425"/>
            <a:ext cx="10518900" cy="381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200" b="1">
                <a:solidFill>
                  <a:schemeClr val="dk1"/>
                </a:solidFill>
              </a:rPr>
              <a:t>Choose VPC Peering if:</a:t>
            </a:r>
            <a:endParaRPr sz="1200" b="1">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Number of VPCs to be connected is lower (~&lt;10).</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need multiple VPCs’ connectivity to On-premises.</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want to minimize data transfer costs when significant volumes of data transfer across regions, VPC Peering is cost-effective.</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Need for low latency.</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need high throughput. Network bandwidth requirement is more than 50 Gbps.</a:t>
            </a:r>
            <a:endParaRPr sz="1200">
              <a:solidFill>
                <a:schemeClr val="dk1"/>
              </a:solidFill>
            </a:endParaRPr>
          </a:p>
          <a:p>
            <a:pPr marL="0" lvl="0" indent="0" algn="l" rtl="0">
              <a:spcBef>
                <a:spcPts val="1000"/>
              </a:spcBef>
              <a:spcAft>
                <a:spcPts val="0"/>
              </a:spcAft>
              <a:buClr>
                <a:schemeClr val="dk1"/>
              </a:buClr>
              <a:buSzPts val="1100"/>
              <a:buFont typeface="Arial"/>
              <a:buNone/>
            </a:pPr>
            <a:endParaRPr sz="1200">
              <a:solidFill>
                <a:schemeClr val="dk1"/>
              </a:solidFill>
            </a:endParaRPr>
          </a:p>
          <a:p>
            <a:pPr marL="0" lvl="0" indent="0" algn="l" rtl="0">
              <a:spcBef>
                <a:spcPts val="1000"/>
              </a:spcBef>
              <a:spcAft>
                <a:spcPts val="0"/>
              </a:spcAft>
              <a:buClr>
                <a:schemeClr val="dk1"/>
              </a:buClr>
              <a:buSzPts val="1100"/>
              <a:buFont typeface="Arial"/>
              <a:buNone/>
            </a:pPr>
            <a:r>
              <a:rPr lang="en-US" sz="1200" b="1">
                <a:solidFill>
                  <a:schemeClr val="dk1"/>
                </a:solidFill>
              </a:rPr>
              <a:t>Choose Transit Gateway if:</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need VPC connectivity at scale. Number of VPCs to be connected is higher (~&gt;10) or scale in the future as the business grows.</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need network-level segmentation. (possible with multiple TGW route tables)</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You need multiple VPCs connectivity to On-premises.</a:t>
            </a:r>
            <a:endParaRPr sz="1200">
              <a:solidFill>
                <a:schemeClr val="dk1"/>
              </a:solidFill>
            </a:endParaRPr>
          </a:p>
          <a:p>
            <a:pPr marL="0" lvl="0" indent="0" algn="l" rtl="0">
              <a:spcBef>
                <a:spcPts val="1000"/>
              </a:spcBef>
              <a:spcAft>
                <a:spcPts val="1000"/>
              </a:spcAft>
              <a:buNone/>
            </a:pPr>
            <a:endParaRPr sz="1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4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43" name="Google Shape;1043;p49"/>
          <p:cNvGrpSpPr/>
          <p:nvPr/>
        </p:nvGrpSpPr>
        <p:grpSpPr>
          <a:xfrm>
            <a:off x="648321" y="338541"/>
            <a:ext cx="6882000" cy="735185"/>
            <a:chOff x="648321" y="434510"/>
            <a:chExt cx="6882000" cy="735185"/>
          </a:xfrm>
        </p:grpSpPr>
        <p:sp>
          <p:nvSpPr>
            <p:cNvPr id="1044" name="Google Shape;1044;p4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45" name="Google Shape;1045;p4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048" name="Google Shape;1048;p49"/>
          <p:cNvSpPr txBox="1"/>
          <p:nvPr/>
        </p:nvSpPr>
        <p:spPr>
          <a:xfrm>
            <a:off x="766763" y="2029200"/>
            <a:ext cx="10058400" cy="1180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US" sz="1200"/>
              <a:t>VPC Peering and Transit Gateway are used to connect multiple VPCs.</a:t>
            </a:r>
            <a:endParaRPr sz="1200"/>
          </a:p>
          <a:p>
            <a:pPr marL="457200" lvl="0" indent="-304800" algn="l" rtl="0">
              <a:spcBef>
                <a:spcPts val="1000"/>
              </a:spcBef>
              <a:spcAft>
                <a:spcPts val="0"/>
              </a:spcAft>
              <a:buSzPts val="1200"/>
              <a:buChar char="●"/>
            </a:pPr>
            <a:r>
              <a:rPr lang="en-US" sz="1200"/>
              <a:t>VPC Peering provides Full-mesh architecture while Transit Gateway provides hub-and-spoke architecture.</a:t>
            </a:r>
            <a:endParaRPr sz="1200"/>
          </a:p>
          <a:p>
            <a:pPr marL="457200" lvl="0" indent="-304800" algn="l" rtl="0">
              <a:spcBef>
                <a:spcPts val="1000"/>
              </a:spcBef>
              <a:spcAft>
                <a:spcPts val="1000"/>
              </a:spcAft>
              <a:buSzPts val="1200"/>
              <a:buChar char="●"/>
            </a:pPr>
            <a:r>
              <a:rPr lang="en-US" sz="1200"/>
              <a:t>Transit Gateway gives VPC connectivity at scale and simplifies VPC-to-VPC communication management over VPC Peering with a large number of VPCs.</a:t>
            </a:r>
            <a:endParaRPr sz="1200"/>
          </a:p>
        </p:txBody>
      </p:sp>
      <p:sp>
        <p:nvSpPr>
          <p:cNvPr id="1049" name="Google Shape;1049;p49"/>
          <p:cNvSpPr txBox="1"/>
          <p:nvPr/>
        </p:nvSpPr>
        <p:spPr>
          <a:xfrm>
            <a:off x="766775" y="1598088"/>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Noto Sans"/>
                <a:ea typeface="Noto Sans"/>
                <a:cs typeface="Noto Sans"/>
                <a:sym typeface="Noto Sans"/>
              </a:rPr>
              <a:t>TL;DR</a:t>
            </a:r>
            <a:endParaRPr sz="1600" b="1">
              <a:solidFill>
                <a:schemeClr val="dk1"/>
              </a:solidFill>
              <a:latin typeface="Noto Sans"/>
              <a:ea typeface="Noto Sans"/>
              <a:cs typeface="Noto Sans"/>
              <a:sym typeface="No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p5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55" name="Google Shape;1055;p50"/>
          <p:cNvGrpSpPr/>
          <p:nvPr/>
        </p:nvGrpSpPr>
        <p:grpSpPr>
          <a:xfrm>
            <a:off x="648321" y="338541"/>
            <a:ext cx="6882000" cy="735185"/>
            <a:chOff x="648321" y="434510"/>
            <a:chExt cx="6882000" cy="735185"/>
          </a:xfrm>
        </p:grpSpPr>
        <p:sp>
          <p:nvSpPr>
            <p:cNvPr id="1056" name="Google Shape;1056;p5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57" name="Google Shape;1057;p5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graphicFrame>
        <p:nvGraphicFramePr>
          <p:cNvPr id="1060" name="Google Shape;1060;p50"/>
          <p:cNvGraphicFramePr/>
          <p:nvPr/>
        </p:nvGraphicFramePr>
        <p:xfrm>
          <a:off x="648313" y="1523738"/>
          <a:ext cx="10781175" cy="4785000"/>
        </p:xfrm>
        <a:graphic>
          <a:graphicData uri="http://schemas.openxmlformats.org/drawingml/2006/table">
            <a:tbl>
              <a:tblPr>
                <a:noFill/>
                <a:tableStyleId>{8D7B8939-AEAA-48A8-944A-A8F67A90744A}</a:tableStyleId>
              </a:tblPr>
              <a:tblGrid>
                <a:gridCol w="2550225">
                  <a:extLst>
                    <a:ext uri="{9D8B030D-6E8A-4147-A177-3AD203B41FA5}">
                      <a16:colId xmlns:a16="http://schemas.microsoft.com/office/drawing/2014/main" val="20000"/>
                    </a:ext>
                  </a:extLst>
                </a:gridCol>
                <a:gridCol w="3682650">
                  <a:extLst>
                    <a:ext uri="{9D8B030D-6E8A-4147-A177-3AD203B41FA5}">
                      <a16:colId xmlns:a16="http://schemas.microsoft.com/office/drawing/2014/main" val="20001"/>
                    </a:ext>
                  </a:extLst>
                </a:gridCol>
                <a:gridCol w="4548300">
                  <a:extLst>
                    <a:ext uri="{9D8B030D-6E8A-4147-A177-3AD203B41FA5}">
                      <a16:colId xmlns:a16="http://schemas.microsoft.com/office/drawing/2014/main" val="20002"/>
                    </a:ext>
                  </a:extLst>
                </a:gridCol>
              </a:tblGrid>
              <a:tr h="311325">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b="1"/>
                        <a:t>VPC Peering</a:t>
                      </a:r>
                      <a:endParaRPr sz="1000" b="1"/>
                    </a:p>
                  </a:txBody>
                  <a:tcPr marL="91425" marR="91425" marT="91425" marB="91425"/>
                </a:tc>
                <a:tc>
                  <a:txBody>
                    <a:bodyPr/>
                    <a:lstStyle/>
                    <a:p>
                      <a:pPr marL="0" lvl="0" indent="0" algn="l" rtl="0">
                        <a:spcBef>
                          <a:spcPts val="0"/>
                        </a:spcBef>
                        <a:spcAft>
                          <a:spcPts val="0"/>
                        </a:spcAft>
                        <a:buNone/>
                      </a:pPr>
                      <a:r>
                        <a:rPr lang="en-US" sz="1000" b="1"/>
                        <a:t>Transit Gateway </a:t>
                      </a:r>
                      <a:endParaRPr sz="1000" b="1"/>
                    </a:p>
                  </a:txBody>
                  <a:tcPr marL="91425" marR="91425" marT="91425" marB="91425"/>
                </a:tc>
                <a:extLst>
                  <a:ext uri="{0D108BD9-81ED-4DB2-BD59-A6C34878D82A}">
                    <a16:rowId xmlns:a16="http://schemas.microsoft.com/office/drawing/2014/main" val="10000"/>
                  </a:ext>
                </a:extLst>
              </a:tr>
              <a:tr h="435875">
                <a:tc>
                  <a:txBody>
                    <a:bodyPr/>
                    <a:lstStyle/>
                    <a:p>
                      <a:pPr marL="0" lvl="0" indent="0" algn="l" rtl="0">
                        <a:spcBef>
                          <a:spcPts val="0"/>
                        </a:spcBef>
                        <a:spcAft>
                          <a:spcPts val="0"/>
                        </a:spcAft>
                        <a:buNone/>
                      </a:pPr>
                      <a:r>
                        <a:rPr lang="en-US" sz="1000" b="1">
                          <a:solidFill>
                            <a:schemeClr val="dk1"/>
                          </a:solidFill>
                        </a:rPr>
                        <a:t>Connectivity Options</a:t>
                      </a:r>
                      <a:endParaRPr sz="1000" b="1">
                        <a:solidFill>
                          <a:srgbClr val="242424"/>
                        </a:solidFill>
                        <a:highlight>
                          <a:srgbClr val="FFFFFF"/>
                        </a:highlight>
                      </a:endParaRPr>
                    </a:p>
                  </a:txBody>
                  <a:tcPr marL="91425" marR="91425" marT="91425" marB="91425" anchor="ctr"/>
                </a:tc>
                <a:tc>
                  <a:txBody>
                    <a:bodyPr/>
                    <a:lstStyle/>
                    <a:p>
                      <a:pPr marL="0" lvl="0" indent="0" algn="l" rtl="0">
                        <a:spcBef>
                          <a:spcPts val="0"/>
                        </a:spcBef>
                        <a:spcAft>
                          <a:spcPts val="0"/>
                        </a:spcAft>
                        <a:buNone/>
                      </a:pPr>
                      <a:r>
                        <a:rPr lang="en-US" sz="1000"/>
                        <a:t>VPC to VPC. Hybrid connectivity is not supported.</a:t>
                      </a:r>
                      <a:endParaRPr sz="1000"/>
                    </a:p>
                  </a:txBody>
                  <a:tcPr marL="91425" marR="91425" marT="91425" marB="91425"/>
                </a:tc>
                <a:tc>
                  <a:txBody>
                    <a:bodyPr/>
                    <a:lstStyle/>
                    <a:p>
                      <a:pPr marL="0" lvl="0" indent="0" algn="l" rtl="0">
                        <a:spcBef>
                          <a:spcPts val="0"/>
                        </a:spcBef>
                        <a:spcAft>
                          <a:spcPts val="0"/>
                        </a:spcAft>
                        <a:buNone/>
                      </a:pPr>
                      <a:r>
                        <a:rPr lang="en-US" sz="1000"/>
                        <a:t>VPC to VPC. Supports hybrid connectivity using VPN or Direct Connect Gateway attachments. Reuse same VPN/DX connection for multiple VPCs.</a:t>
                      </a:r>
                      <a:endParaRPr sz="1000"/>
                    </a:p>
                  </a:txBody>
                  <a:tcPr marL="91425" marR="91425" marT="91425" marB="91425"/>
                </a:tc>
                <a:extLst>
                  <a:ext uri="{0D108BD9-81ED-4DB2-BD59-A6C34878D82A}">
                    <a16:rowId xmlns:a16="http://schemas.microsoft.com/office/drawing/2014/main" val="10001"/>
                  </a:ext>
                </a:extLst>
              </a:tr>
              <a:tr h="326900">
                <a:tc>
                  <a:txBody>
                    <a:bodyPr/>
                    <a:lstStyle/>
                    <a:p>
                      <a:pPr marL="0" lvl="0" indent="0" algn="l" rtl="0">
                        <a:spcBef>
                          <a:spcPts val="0"/>
                        </a:spcBef>
                        <a:spcAft>
                          <a:spcPts val="0"/>
                        </a:spcAft>
                        <a:buNone/>
                      </a:pPr>
                      <a:r>
                        <a:rPr lang="en-US" sz="1000" b="1"/>
                        <a:t>Architecture</a:t>
                      </a:r>
                      <a:endParaRPr sz="1000" b="1"/>
                    </a:p>
                  </a:txBody>
                  <a:tcPr marL="91425" marR="91425" marT="91425" marB="91425" anchor="ctr"/>
                </a:tc>
                <a:tc>
                  <a:txBody>
                    <a:bodyPr/>
                    <a:lstStyle/>
                    <a:p>
                      <a:pPr marL="0" lvl="0" indent="0" algn="l" rtl="0">
                        <a:spcBef>
                          <a:spcPts val="0"/>
                        </a:spcBef>
                        <a:spcAft>
                          <a:spcPts val="0"/>
                        </a:spcAft>
                        <a:buNone/>
                      </a:pPr>
                      <a:r>
                        <a:rPr lang="en-US" sz="1000">
                          <a:solidFill>
                            <a:srgbClr val="C00000"/>
                          </a:solidFill>
                        </a:rPr>
                        <a:t>Full Mesh (One to one mapping)</a:t>
                      </a:r>
                      <a:endParaRPr sz="1000">
                        <a:solidFill>
                          <a:srgbClr val="C00000"/>
                        </a:solidFill>
                      </a:endParaRPr>
                    </a:p>
                  </a:txBody>
                  <a:tcPr marL="91425" marR="91425" marT="91425" marB="91425"/>
                </a:tc>
                <a:tc>
                  <a:txBody>
                    <a:bodyPr/>
                    <a:lstStyle/>
                    <a:p>
                      <a:pPr marL="0" lvl="0" indent="0" algn="l" rtl="0">
                        <a:spcBef>
                          <a:spcPts val="0"/>
                        </a:spcBef>
                        <a:spcAft>
                          <a:spcPts val="0"/>
                        </a:spcAft>
                        <a:buNone/>
                      </a:pPr>
                      <a:r>
                        <a:rPr lang="en-US" sz="1000">
                          <a:solidFill>
                            <a:srgbClr val="188038"/>
                          </a:solidFill>
                        </a:rPr>
                        <a:t>Hub and Spoke</a:t>
                      </a:r>
                      <a:endParaRPr sz="1000">
                        <a:solidFill>
                          <a:srgbClr val="188038"/>
                        </a:solidFill>
                      </a:endParaRPr>
                    </a:p>
                  </a:txBody>
                  <a:tcPr marL="91425" marR="91425" marT="91425" marB="91425"/>
                </a:tc>
                <a:extLst>
                  <a:ext uri="{0D108BD9-81ED-4DB2-BD59-A6C34878D82A}">
                    <a16:rowId xmlns:a16="http://schemas.microsoft.com/office/drawing/2014/main" val="10002"/>
                  </a:ext>
                </a:extLst>
              </a:tr>
              <a:tr h="326900">
                <a:tc>
                  <a:txBody>
                    <a:bodyPr/>
                    <a:lstStyle/>
                    <a:p>
                      <a:pPr marL="0" lvl="0" indent="0" algn="l" rtl="0">
                        <a:spcBef>
                          <a:spcPts val="0"/>
                        </a:spcBef>
                        <a:spcAft>
                          <a:spcPts val="0"/>
                        </a:spcAft>
                        <a:buNone/>
                      </a:pPr>
                      <a:r>
                        <a:rPr lang="en-US" sz="1000" b="1"/>
                        <a:t>Transitive Routing</a:t>
                      </a:r>
                      <a:endParaRPr sz="1000" b="1"/>
                    </a:p>
                  </a:txBody>
                  <a:tcPr marL="91425" marR="91425" marT="91425" marB="91425" anchor="ctr"/>
                </a:tc>
                <a:tc>
                  <a:txBody>
                    <a:bodyPr/>
                    <a:lstStyle/>
                    <a:p>
                      <a:pPr marL="0" lvl="0" indent="0" algn="l" rtl="0">
                        <a:spcBef>
                          <a:spcPts val="0"/>
                        </a:spcBef>
                        <a:spcAft>
                          <a:spcPts val="0"/>
                        </a:spcAft>
                        <a:buNone/>
                      </a:pPr>
                      <a:r>
                        <a:rPr lang="en-US" sz="1000"/>
                        <a:t>Not supported.</a:t>
                      </a:r>
                      <a:endParaRPr sz="1000"/>
                    </a:p>
                  </a:txBody>
                  <a:tcPr marL="91425" marR="91425" marT="91425" marB="91425"/>
                </a:tc>
                <a:tc>
                  <a:txBody>
                    <a:bodyPr/>
                    <a:lstStyle/>
                    <a:p>
                      <a:pPr marL="0" lvl="0" indent="0" algn="l" rtl="0">
                        <a:spcBef>
                          <a:spcPts val="0"/>
                        </a:spcBef>
                        <a:spcAft>
                          <a:spcPts val="0"/>
                        </a:spcAft>
                        <a:buNone/>
                      </a:pPr>
                      <a:r>
                        <a:rPr lang="en-US" sz="1000">
                          <a:solidFill>
                            <a:srgbClr val="188038"/>
                          </a:solidFill>
                        </a:rPr>
                        <a:t>Supported</a:t>
                      </a:r>
                      <a:endParaRPr sz="1000">
                        <a:solidFill>
                          <a:srgbClr val="188038"/>
                        </a:solidFill>
                      </a:endParaRPr>
                    </a:p>
                  </a:txBody>
                  <a:tcPr marL="91425" marR="91425" marT="91425" marB="91425"/>
                </a:tc>
                <a:extLst>
                  <a:ext uri="{0D108BD9-81ED-4DB2-BD59-A6C34878D82A}">
                    <a16:rowId xmlns:a16="http://schemas.microsoft.com/office/drawing/2014/main" val="10003"/>
                  </a:ext>
                </a:extLst>
              </a:tr>
              <a:tr h="326900">
                <a:tc>
                  <a:txBody>
                    <a:bodyPr/>
                    <a:lstStyle/>
                    <a:p>
                      <a:pPr marL="0" lvl="0" indent="0" algn="l" rtl="0">
                        <a:spcBef>
                          <a:spcPts val="0"/>
                        </a:spcBef>
                        <a:spcAft>
                          <a:spcPts val="0"/>
                        </a:spcAft>
                        <a:buNone/>
                      </a:pPr>
                      <a:r>
                        <a:rPr lang="en-US" sz="1000" b="1"/>
                        <a:t>Network Connectivity</a:t>
                      </a:r>
                      <a:endParaRPr sz="1000" b="1"/>
                    </a:p>
                  </a:txBody>
                  <a:tcPr marL="91425" marR="91425" marT="91425" marB="91425" anchor="ctr"/>
                </a:tc>
                <a:tc>
                  <a:txBody>
                    <a:bodyPr/>
                    <a:lstStyle/>
                    <a:p>
                      <a:pPr marL="0" lvl="0" indent="0" algn="l" rtl="0">
                        <a:spcBef>
                          <a:spcPts val="0"/>
                        </a:spcBef>
                        <a:spcAft>
                          <a:spcPts val="0"/>
                        </a:spcAft>
                        <a:buNone/>
                      </a:pPr>
                      <a:r>
                        <a:rPr lang="en-US" sz="1000"/>
                        <a:t>Supports Inter-region and Intra-region VPCs connectivity</a:t>
                      </a:r>
                      <a:endParaRPr sz="1000"/>
                    </a:p>
                  </a:txBody>
                  <a:tcPr marL="91425" marR="91425" marT="91425" marB="91425"/>
                </a:tc>
                <a:tc>
                  <a:txBody>
                    <a:bodyPr/>
                    <a:lstStyle/>
                    <a:p>
                      <a:pPr marL="0" lvl="0" indent="0" algn="l" rtl="0">
                        <a:spcBef>
                          <a:spcPts val="0"/>
                        </a:spcBef>
                        <a:spcAft>
                          <a:spcPts val="0"/>
                        </a:spcAft>
                        <a:buNone/>
                      </a:pPr>
                      <a:r>
                        <a:rPr lang="en-US" sz="1000"/>
                        <a:t>Supports Inter-region and Intra-region VPCs connectivity</a:t>
                      </a:r>
                      <a:endParaRPr sz="1000"/>
                    </a:p>
                  </a:txBody>
                  <a:tcPr marL="91425" marR="91425" marT="91425" marB="91425"/>
                </a:tc>
                <a:extLst>
                  <a:ext uri="{0D108BD9-81ED-4DB2-BD59-A6C34878D82A}">
                    <a16:rowId xmlns:a16="http://schemas.microsoft.com/office/drawing/2014/main" val="10004"/>
                  </a:ext>
                </a:extLst>
              </a:tr>
              <a:tr h="560425">
                <a:tc>
                  <a:txBody>
                    <a:bodyPr/>
                    <a:lstStyle/>
                    <a:p>
                      <a:pPr marL="0" lvl="0" indent="0" algn="l" rtl="0">
                        <a:spcBef>
                          <a:spcPts val="0"/>
                        </a:spcBef>
                        <a:spcAft>
                          <a:spcPts val="0"/>
                        </a:spcAft>
                        <a:buNone/>
                      </a:pPr>
                      <a:r>
                        <a:rPr lang="en-US" sz="1000" b="1"/>
                        <a:t>Complexity</a:t>
                      </a:r>
                      <a:endParaRPr sz="1000" b="1"/>
                    </a:p>
                  </a:txBody>
                  <a:tcPr marL="91425" marR="91425" marT="91425" marB="91425" anchor="ctr">
                    <a:solidFill>
                      <a:srgbClr val="FFF2CC"/>
                    </a:solidFill>
                  </a:tcPr>
                </a:tc>
                <a:tc>
                  <a:txBody>
                    <a:bodyPr/>
                    <a:lstStyle/>
                    <a:p>
                      <a:pPr marL="0" lvl="0" indent="0" algn="l" rtl="0">
                        <a:spcBef>
                          <a:spcPts val="0"/>
                        </a:spcBef>
                        <a:spcAft>
                          <a:spcPts val="0"/>
                        </a:spcAft>
                        <a:buNone/>
                      </a:pPr>
                      <a:r>
                        <a:rPr lang="en-US" sz="1000"/>
                        <a:t>Increases with VPC count. You need to set up a VPC Peering between every VPC. Less complexity with a small number of VPC count.</a:t>
                      </a:r>
                      <a:endParaRPr sz="1000"/>
                    </a:p>
                  </a:txBody>
                  <a:tcPr marL="91425" marR="91425" marT="91425" marB="91425">
                    <a:solidFill>
                      <a:srgbClr val="FFF2CC"/>
                    </a:solidFill>
                  </a:tcPr>
                </a:tc>
                <a:tc>
                  <a:txBody>
                    <a:bodyPr/>
                    <a:lstStyle/>
                    <a:p>
                      <a:pPr marL="0" lvl="0" indent="0" algn="l" rtl="0">
                        <a:spcBef>
                          <a:spcPts val="0"/>
                        </a:spcBef>
                        <a:spcAft>
                          <a:spcPts val="0"/>
                        </a:spcAft>
                        <a:buNone/>
                      </a:pPr>
                      <a:r>
                        <a:rPr lang="en-US" sz="1000"/>
                        <a:t>Increases with Transit Gateway count/region count. Less complexity with a higher number of VPC count compares to VPC Peering. You need to manage a very less number of connections/attachments.</a:t>
                      </a:r>
                      <a:endParaRPr sz="1000"/>
                    </a:p>
                  </a:txBody>
                  <a:tcPr marL="91425" marR="91425" marT="91425" marB="91425">
                    <a:solidFill>
                      <a:srgbClr val="FFF2CC"/>
                    </a:solidFill>
                  </a:tcPr>
                </a:tc>
                <a:extLst>
                  <a:ext uri="{0D108BD9-81ED-4DB2-BD59-A6C34878D82A}">
                    <a16:rowId xmlns:a16="http://schemas.microsoft.com/office/drawing/2014/main" val="10005"/>
                  </a:ext>
                </a:extLst>
              </a:tr>
              <a:tr h="326900">
                <a:tc>
                  <a:txBody>
                    <a:bodyPr/>
                    <a:lstStyle/>
                    <a:p>
                      <a:pPr marL="0" lvl="0" indent="0" algn="l" rtl="0">
                        <a:spcBef>
                          <a:spcPts val="0"/>
                        </a:spcBef>
                        <a:spcAft>
                          <a:spcPts val="0"/>
                        </a:spcAft>
                        <a:buNone/>
                      </a:pPr>
                      <a:r>
                        <a:rPr lang="en-US" sz="1000" b="1"/>
                        <a:t>Scale</a:t>
                      </a:r>
                      <a:endParaRPr sz="1000" b="1"/>
                    </a:p>
                  </a:txBody>
                  <a:tcPr marL="91425" marR="91425" marT="91425" marB="91425" anchor="ctr"/>
                </a:tc>
                <a:tc>
                  <a:txBody>
                    <a:bodyPr/>
                    <a:lstStyle/>
                    <a:p>
                      <a:pPr marL="0" lvl="0" indent="0" algn="l" rtl="0">
                        <a:spcBef>
                          <a:spcPts val="0"/>
                        </a:spcBef>
                        <a:spcAft>
                          <a:spcPts val="0"/>
                        </a:spcAft>
                        <a:buNone/>
                      </a:pPr>
                      <a:r>
                        <a:rPr lang="en-US" sz="1000"/>
                        <a:t>Up to 125 active Peers/VPC</a:t>
                      </a:r>
                      <a:endParaRPr sz="1000"/>
                    </a:p>
                  </a:txBody>
                  <a:tcPr marL="91425" marR="91425" marT="91425" marB="91425"/>
                </a:tc>
                <a:tc>
                  <a:txBody>
                    <a:bodyPr/>
                    <a:lstStyle/>
                    <a:p>
                      <a:pPr marL="0" lvl="0" indent="0" algn="l" rtl="0">
                        <a:spcBef>
                          <a:spcPts val="0"/>
                        </a:spcBef>
                        <a:spcAft>
                          <a:spcPts val="0"/>
                        </a:spcAft>
                        <a:buNone/>
                      </a:pPr>
                      <a:r>
                        <a:rPr lang="en-US" sz="1000"/>
                        <a:t>Up to 5,000 Attachments per Region</a:t>
                      </a:r>
                      <a:endParaRPr sz="1000"/>
                    </a:p>
                  </a:txBody>
                  <a:tcPr marL="91425" marR="91425" marT="91425" marB="91425"/>
                </a:tc>
                <a:extLst>
                  <a:ext uri="{0D108BD9-81ED-4DB2-BD59-A6C34878D82A}">
                    <a16:rowId xmlns:a16="http://schemas.microsoft.com/office/drawing/2014/main" val="10006"/>
                  </a:ext>
                </a:extLst>
              </a:tr>
              <a:tr h="326900">
                <a:tc>
                  <a:txBody>
                    <a:bodyPr/>
                    <a:lstStyle/>
                    <a:p>
                      <a:pPr marL="0" lvl="0" indent="0" algn="l" rtl="0">
                        <a:spcBef>
                          <a:spcPts val="0"/>
                        </a:spcBef>
                        <a:spcAft>
                          <a:spcPts val="0"/>
                        </a:spcAft>
                        <a:buNone/>
                      </a:pPr>
                      <a:r>
                        <a:rPr lang="en-US" sz="1000" b="1"/>
                        <a:t>Bandwidth limit</a:t>
                      </a:r>
                      <a:endParaRPr sz="1000" b="1"/>
                    </a:p>
                  </a:txBody>
                  <a:tcPr marL="91425" marR="91425" marT="91425" marB="91425" anchor="ctr"/>
                </a:tc>
                <a:tc>
                  <a:txBody>
                    <a:bodyPr/>
                    <a:lstStyle/>
                    <a:p>
                      <a:pPr marL="0" lvl="0" indent="0" algn="l" rtl="0">
                        <a:spcBef>
                          <a:spcPts val="0"/>
                        </a:spcBef>
                        <a:spcAft>
                          <a:spcPts val="0"/>
                        </a:spcAft>
                        <a:buNone/>
                      </a:pPr>
                      <a:r>
                        <a:rPr lang="en-US" sz="1000">
                          <a:solidFill>
                            <a:srgbClr val="188038"/>
                          </a:solidFill>
                        </a:rPr>
                        <a:t>No limit.</a:t>
                      </a:r>
                      <a:endParaRPr sz="1000">
                        <a:solidFill>
                          <a:srgbClr val="188038"/>
                        </a:solidFill>
                      </a:endParaRPr>
                    </a:p>
                  </a:txBody>
                  <a:tcPr marL="91425" marR="91425" marT="91425" marB="91425"/>
                </a:tc>
                <a:tc>
                  <a:txBody>
                    <a:bodyPr/>
                    <a:lstStyle/>
                    <a:p>
                      <a:pPr marL="0" lvl="0" indent="0" algn="l" rtl="0">
                        <a:spcBef>
                          <a:spcPts val="0"/>
                        </a:spcBef>
                        <a:spcAft>
                          <a:spcPts val="0"/>
                        </a:spcAft>
                        <a:buNone/>
                      </a:pPr>
                      <a:r>
                        <a:rPr lang="en-US" sz="1000">
                          <a:solidFill>
                            <a:srgbClr val="C00000"/>
                          </a:solidFill>
                        </a:rPr>
                        <a:t>Up to 50 Gbps (burst)/attachment</a:t>
                      </a:r>
                      <a:endParaRPr sz="1000">
                        <a:solidFill>
                          <a:srgbClr val="C00000"/>
                        </a:solidFill>
                      </a:endParaRPr>
                    </a:p>
                  </a:txBody>
                  <a:tcPr marL="91425" marR="91425" marT="91425" marB="91425"/>
                </a:tc>
                <a:extLst>
                  <a:ext uri="{0D108BD9-81ED-4DB2-BD59-A6C34878D82A}">
                    <a16:rowId xmlns:a16="http://schemas.microsoft.com/office/drawing/2014/main" val="10007"/>
                  </a:ext>
                </a:extLst>
              </a:tr>
              <a:tr h="326900">
                <a:tc>
                  <a:txBody>
                    <a:bodyPr/>
                    <a:lstStyle/>
                    <a:p>
                      <a:pPr marL="0" lvl="0" indent="0" algn="l" rtl="0">
                        <a:spcBef>
                          <a:spcPts val="0"/>
                        </a:spcBef>
                        <a:spcAft>
                          <a:spcPts val="0"/>
                        </a:spcAft>
                        <a:buNone/>
                      </a:pPr>
                      <a:r>
                        <a:rPr lang="en-US" sz="1000" b="1"/>
                        <a:t>Latency</a:t>
                      </a:r>
                      <a:endParaRPr sz="1000" b="1"/>
                    </a:p>
                  </a:txBody>
                  <a:tcPr marL="91425" marR="91425" marT="91425" marB="91425" anchor="ctr"/>
                </a:tc>
                <a:tc>
                  <a:txBody>
                    <a:bodyPr/>
                    <a:lstStyle/>
                    <a:p>
                      <a:pPr marL="0" lvl="0" indent="0" algn="l" rtl="0">
                        <a:spcBef>
                          <a:spcPts val="0"/>
                        </a:spcBef>
                        <a:spcAft>
                          <a:spcPts val="0"/>
                        </a:spcAft>
                        <a:buNone/>
                      </a:pPr>
                      <a:r>
                        <a:rPr lang="en-US" sz="1000"/>
                        <a:t>Lowest</a:t>
                      </a:r>
                      <a:endParaRPr sz="1000"/>
                    </a:p>
                  </a:txBody>
                  <a:tcPr marL="91425" marR="91425" marT="91425" marB="91425"/>
                </a:tc>
                <a:tc>
                  <a:txBody>
                    <a:bodyPr/>
                    <a:lstStyle/>
                    <a:p>
                      <a:pPr marL="0" lvl="0" indent="0" algn="l" rtl="0">
                        <a:spcBef>
                          <a:spcPts val="0"/>
                        </a:spcBef>
                        <a:spcAft>
                          <a:spcPts val="0"/>
                        </a:spcAft>
                        <a:buNone/>
                      </a:pPr>
                      <a:r>
                        <a:rPr lang="en-US" sz="1000"/>
                        <a:t>Slightly higher compared to VPC Peering because of additional Transit Gateway hop</a:t>
                      </a:r>
                      <a:endParaRPr sz="1000"/>
                    </a:p>
                  </a:txBody>
                  <a:tcPr marL="91425" marR="91425" marT="91425" marB="91425"/>
                </a:tc>
                <a:extLst>
                  <a:ext uri="{0D108BD9-81ED-4DB2-BD59-A6C34878D82A}">
                    <a16:rowId xmlns:a16="http://schemas.microsoft.com/office/drawing/2014/main" val="10008"/>
                  </a:ext>
                </a:extLst>
              </a:tr>
              <a:tr h="326900">
                <a:tc>
                  <a:txBody>
                    <a:bodyPr/>
                    <a:lstStyle/>
                    <a:p>
                      <a:pPr marL="0" lvl="0" indent="0" algn="l" rtl="0">
                        <a:spcBef>
                          <a:spcPts val="0"/>
                        </a:spcBef>
                        <a:spcAft>
                          <a:spcPts val="0"/>
                        </a:spcAft>
                        <a:buNone/>
                      </a:pPr>
                      <a:r>
                        <a:rPr lang="en-US" sz="1000" b="1"/>
                        <a:t>Cost</a:t>
                      </a:r>
                      <a:endParaRPr sz="1000" b="1"/>
                    </a:p>
                  </a:txBody>
                  <a:tcPr marL="91425" marR="91425" marT="91425" marB="91425" anchor="ctr"/>
                </a:tc>
                <a:tc>
                  <a:txBody>
                    <a:bodyPr/>
                    <a:lstStyle/>
                    <a:p>
                      <a:pPr marL="0" lvl="0" indent="0" algn="l" rtl="0">
                        <a:spcBef>
                          <a:spcPts val="0"/>
                        </a:spcBef>
                        <a:spcAft>
                          <a:spcPts val="0"/>
                        </a:spcAft>
                        <a:buNone/>
                      </a:pPr>
                      <a:r>
                        <a:rPr lang="en-US" sz="1000"/>
                        <a:t>Data transfer. (operational cost is high)</a:t>
                      </a:r>
                      <a:endParaRPr sz="1000"/>
                    </a:p>
                  </a:txBody>
                  <a:tcPr marL="91425" marR="91425" marT="91425" marB="91425"/>
                </a:tc>
                <a:tc>
                  <a:txBody>
                    <a:bodyPr/>
                    <a:lstStyle/>
                    <a:p>
                      <a:pPr marL="0" lvl="0" indent="0" algn="l" rtl="0">
                        <a:spcBef>
                          <a:spcPts val="0"/>
                        </a:spcBef>
                        <a:spcAft>
                          <a:spcPts val="0"/>
                        </a:spcAft>
                        <a:buNone/>
                      </a:pPr>
                      <a:r>
                        <a:rPr lang="en-US" sz="1000"/>
                        <a:t>Data transfer, Data processing, and Hourly per attachment. (operational cost is less)</a:t>
                      </a:r>
                      <a:endParaRPr sz="1000"/>
                    </a:p>
                  </a:txBody>
                  <a:tcPr marL="91425" marR="91425" marT="91425" marB="91425"/>
                </a:tc>
                <a:extLst>
                  <a:ext uri="{0D108BD9-81ED-4DB2-BD59-A6C34878D82A}">
                    <a16:rowId xmlns:a16="http://schemas.microsoft.com/office/drawing/2014/main" val="10009"/>
                  </a:ext>
                </a:extLst>
              </a:tr>
              <a:tr h="326900">
                <a:tc>
                  <a:txBody>
                    <a:bodyPr/>
                    <a:lstStyle/>
                    <a:p>
                      <a:pPr marL="0" lvl="0" indent="0" algn="l" rtl="0">
                        <a:spcBef>
                          <a:spcPts val="0"/>
                        </a:spcBef>
                        <a:spcAft>
                          <a:spcPts val="0"/>
                        </a:spcAft>
                        <a:buNone/>
                      </a:pPr>
                      <a:r>
                        <a:rPr lang="en-US" sz="1000" b="1"/>
                        <a:t>Visibility/Monitoring</a:t>
                      </a:r>
                      <a:endParaRPr sz="1000" b="1"/>
                    </a:p>
                  </a:txBody>
                  <a:tcPr marL="91425" marR="91425" marT="91425" marB="91425" anchor="ctr"/>
                </a:tc>
                <a:tc>
                  <a:txBody>
                    <a:bodyPr/>
                    <a:lstStyle/>
                    <a:p>
                      <a:pPr marL="0" lvl="0" indent="0" algn="l" rtl="0">
                        <a:spcBef>
                          <a:spcPts val="0"/>
                        </a:spcBef>
                        <a:spcAft>
                          <a:spcPts val="0"/>
                        </a:spcAft>
                        <a:buNone/>
                      </a:pPr>
                      <a:r>
                        <a:rPr lang="en-US" sz="1000"/>
                        <a:t>VPC Flow Logs. Limited visibility compared to TGW.</a:t>
                      </a:r>
                      <a:endParaRPr sz="1000"/>
                    </a:p>
                  </a:txBody>
                  <a:tcPr marL="91425" marR="91425" marT="91425" marB="91425"/>
                </a:tc>
                <a:tc>
                  <a:txBody>
                    <a:bodyPr/>
                    <a:lstStyle/>
                    <a:p>
                      <a:pPr marL="0" lvl="0" indent="0" algn="l" rtl="0">
                        <a:spcBef>
                          <a:spcPts val="0"/>
                        </a:spcBef>
                        <a:spcAft>
                          <a:spcPts val="0"/>
                        </a:spcAft>
                        <a:buNone/>
                      </a:pPr>
                      <a:r>
                        <a:rPr lang="en-US" sz="1000"/>
                        <a:t>VPC Flow Logs, Transit Gateway Network Manager, CloudWatch Metrics.</a:t>
                      </a:r>
                      <a:endParaRPr sz="1000"/>
                    </a:p>
                  </a:txBody>
                  <a:tcPr marL="91425" marR="91425" marT="91425" marB="91425"/>
                </a:tc>
                <a:extLst>
                  <a:ext uri="{0D108BD9-81ED-4DB2-BD59-A6C34878D82A}">
                    <a16:rowId xmlns:a16="http://schemas.microsoft.com/office/drawing/2014/main" val="10010"/>
                  </a:ext>
                </a:extLst>
              </a:tr>
              <a:tr h="326900">
                <a:tc>
                  <a:txBody>
                    <a:bodyPr/>
                    <a:lstStyle/>
                    <a:p>
                      <a:pPr marL="0" lvl="0" indent="0" algn="l" rtl="0">
                        <a:spcBef>
                          <a:spcPts val="0"/>
                        </a:spcBef>
                        <a:spcAft>
                          <a:spcPts val="0"/>
                        </a:spcAft>
                        <a:buNone/>
                      </a:pPr>
                      <a:r>
                        <a:rPr lang="en-US" sz="1000" b="1"/>
                        <a:t>Security group (cross-referencing)</a:t>
                      </a:r>
                      <a:endParaRPr sz="1000" b="1"/>
                    </a:p>
                  </a:txBody>
                  <a:tcPr marL="91425" marR="91425" marT="91425" marB="91425" anchor="ctr"/>
                </a:tc>
                <a:tc>
                  <a:txBody>
                    <a:bodyPr/>
                    <a:lstStyle/>
                    <a:p>
                      <a:pPr marL="0" lvl="0" indent="0" algn="l" rtl="0">
                        <a:spcBef>
                          <a:spcPts val="0"/>
                        </a:spcBef>
                        <a:spcAft>
                          <a:spcPts val="0"/>
                        </a:spcAft>
                        <a:buNone/>
                      </a:pPr>
                      <a:r>
                        <a:rPr lang="en-US" sz="1000"/>
                        <a:t>Supported</a:t>
                      </a:r>
                      <a:endParaRPr sz="1000"/>
                    </a:p>
                  </a:txBody>
                  <a:tcPr marL="91425" marR="91425" marT="91425" marB="91425"/>
                </a:tc>
                <a:tc>
                  <a:txBody>
                    <a:bodyPr/>
                    <a:lstStyle/>
                    <a:p>
                      <a:pPr marL="0" lvl="0" indent="0" algn="l" rtl="0">
                        <a:spcBef>
                          <a:spcPts val="0"/>
                        </a:spcBef>
                        <a:spcAft>
                          <a:spcPts val="0"/>
                        </a:spcAft>
                        <a:buNone/>
                      </a:pPr>
                      <a:r>
                        <a:rPr lang="en-US" sz="1000"/>
                        <a:t>Not supported.</a:t>
                      </a:r>
                      <a:endParaRPr sz="1000"/>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66" name="Google Shape;1066;p51"/>
          <p:cNvGrpSpPr/>
          <p:nvPr/>
        </p:nvGrpSpPr>
        <p:grpSpPr>
          <a:xfrm>
            <a:off x="648321" y="338541"/>
            <a:ext cx="6882000" cy="735185"/>
            <a:chOff x="648321" y="434510"/>
            <a:chExt cx="6882000" cy="735185"/>
          </a:xfrm>
        </p:grpSpPr>
        <p:sp>
          <p:nvSpPr>
            <p:cNvPr id="1067" name="Google Shape;1067;p5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#5</a:t>
              </a:r>
              <a:endParaRPr sz="2400" b="1">
                <a:solidFill>
                  <a:schemeClr val="lt1"/>
                </a:solidFill>
                <a:latin typeface="Noto Sans"/>
                <a:ea typeface="Noto Sans"/>
                <a:cs typeface="Noto Sans"/>
                <a:sym typeface="Noto Sans"/>
              </a:endParaRPr>
            </a:p>
          </p:txBody>
        </p:sp>
        <p:sp>
          <p:nvSpPr>
            <p:cNvPr id="1068" name="Google Shape;1068;p5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Networking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071" name="Google Shape;1071;p5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Cost comparison</a:t>
            </a:r>
            <a:endParaRPr sz="1600" b="1">
              <a:solidFill>
                <a:schemeClr val="dk1"/>
              </a:solidFill>
              <a:latin typeface="Noto Sans"/>
              <a:ea typeface="Noto Sans"/>
              <a:cs typeface="Noto Sans"/>
              <a:sym typeface="Noto Sans"/>
            </a:endParaRPr>
          </a:p>
        </p:txBody>
      </p:sp>
      <p:graphicFrame>
        <p:nvGraphicFramePr>
          <p:cNvPr id="1072" name="Google Shape;1072;p51"/>
          <p:cNvGraphicFramePr/>
          <p:nvPr/>
        </p:nvGraphicFramePr>
        <p:xfrm>
          <a:off x="952475" y="2554288"/>
          <a:ext cx="10287000" cy="2042070"/>
        </p:xfrm>
        <a:graphic>
          <a:graphicData uri="http://schemas.openxmlformats.org/drawingml/2006/table">
            <a:tbl>
              <a:tblPr>
                <a:noFill/>
                <a:tableStyleId>{8D7B8939-AEAA-48A8-944A-A8F67A90744A}</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VPC Peering</a:t>
                      </a:r>
                      <a:endParaRPr b="1"/>
                    </a:p>
                  </a:txBody>
                  <a:tcPr marL="91425" marR="91425" marT="91425" marB="91425"/>
                </a:tc>
                <a:tc>
                  <a:txBody>
                    <a:bodyPr/>
                    <a:lstStyle/>
                    <a:p>
                      <a:pPr marL="0" lvl="0" indent="0" algn="l" rtl="0">
                        <a:spcBef>
                          <a:spcPts val="0"/>
                        </a:spcBef>
                        <a:spcAft>
                          <a:spcPts val="0"/>
                        </a:spcAft>
                        <a:buNone/>
                      </a:pPr>
                      <a:r>
                        <a:rPr lang="en-US" b="1"/>
                        <a:t>Transit gateway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Price per Connections(Attachments)($)</a:t>
                      </a:r>
                      <a:endParaRPr/>
                    </a:p>
                  </a:txBody>
                  <a:tcPr marL="91425" marR="91425" marT="91425" marB="91425"/>
                </a:tc>
                <a:tc>
                  <a:txBody>
                    <a:bodyPr/>
                    <a:lstStyle/>
                    <a:p>
                      <a:pPr marL="0" lvl="0" indent="0" algn="l" rtl="0">
                        <a:spcBef>
                          <a:spcPts val="0"/>
                        </a:spcBef>
                        <a:spcAft>
                          <a:spcPts val="0"/>
                        </a:spcAft>
                        <a:buNone/>
                      </a:pPr>
                      <a:r>
                        <a:rPr lang="en-US"/>
                        <a:t>none</a:t>
                      </a:r>
                      <a:endParaRPr/>
                    </a:p>
                  </a:txBody>
                  <a:tcPr marL="91425" marR="91425" marT="91425" marB="91425"/>
                </a:tc>
                <a:tc>
                  <a:txBody>
                    <a:bodyPr/>
                    <a:lstStyle/>
                    <a:p>
                      <a:pPr marL="0" lvl="0" indent="0" algn="l" rtl="0">
                        <a:spcBef>
                          <a:spcPts val="0"/>
                        </a:spcBef>
                        <a:spcAft>
                          <a:spcPts val="0"/>
                        </a:spcAft>
                        <a:buNone/>
                      </a:pPr>
                      <a:r>
                        <a:rPr lang="en-US"/>
                        <a:t>Hour per $0.07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Price per GB of data processed($)</a:t>
                      </a:r>
                      <a:endParaRPr/>
                    </a:p>
                  </a:txBody>
                  <a:tcPr marL="91425" marR="91425" marT="91425" marB="91425"/>
                </a:tc>
                <a:tc>
                  <a:txBody>
                    <a:bodyPr/>
                    <a:lstStyle/>
                    <a:p>
                      <a:pPr marL="0" lvl="0" indent="0" algn="l" rtl="0">
                        <a:spcBef>
                          <a:spcPts val="0"/>
                        </a:spcBef>
                        <a:spcAft>
                          <a:spcPts val="0"/>
                        </a:spcAft>
                        <a:buNone/>
                      </a:pPr>
                      <a:r>
                        <a:rPr lang="en-US">
                          <a:solidFill>
                            <a:schemeClr val="dk1"/>
                          </a:solidFill>
                        </a:rPr>
                        <a:t>GB per $0.02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(VPC Peering connections across Availability Zones in the same AWS Region is charged at $0.01/GB in each direction)</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US"/>
                        <a:t>GB per $0.02 </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Google Shape;1078;p52"/>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079" name="Google Shape;1079;p52"/>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#6</a:t>
            </a:r>
            <a:endParaRPr/>
          </a:p>
        </p:txBody>
      </p:sp>
      <p:sp>
        <p:nvSpPr>
          <p:cNvPr id="1080" name="Google Shape;1080;p52"/>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Load Balancing and Scaling</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083" name="Google Shape;1083;p52"/>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5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089" name="Google Shape;1089;p53"/>
          <p:cNvGrpSpPr/>
          <p:nvPr/>
        </p:nvGrpSpPr>
        <p:grpSpPr>
          <a:xfrm>
            <a:off x="648321" y="338541"/>
            <a:ext cx="6882000" cy="735185"/>
            <a:chOff x="648321" y="434510"/>
            <a:chExt cx="6882000" cy="735185"/>
          </a:xfrm>
        </p:grpSpPr>
        <p:sp>
          <p:nvSpPr>
            <p:cNvPr id="1090" name="Google Shape;1090;p5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091" name="Google Shape;1091;p5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094" name="Google Shape;1094;p53"/>
          <p:cNvSpPr txBox="1"/>
          <p:nvPr/>
        </p:nvSpPr>
        <p:spPr>
          <a:xfrm>
            <a:off x="766775" y="2075425"/>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Elastic Load Balancers (ELB) and Auto Scaling.</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Assess how well the system handles traffic spikes.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095" name="Google Shape;1095;p5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096" name="Google Shape;1096;p53"/>
          <p:cNvSpPr txBox="1"/>
          <p:nvPr/>
        </p:nvSpPr>
        <p:spPr>
          <a:xfrm>
            <a:off x="766762" y="3767700"/>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Elastic Load Balancers (ELB) and Auto Scaling.</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Assess how well the system handles traffic spikes.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097" name="Google Shape;1097;p53"/>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5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03" name="Google Shape;1103;p54"/>
          <p:cNvGrpSpPr/>
          <p:nvPr/>
        </p:nvGrpSpPr>
        <p:grpSpPr>
          <a:xfrm>
            <a:off x="648321" y="338541"/>
            <a:ext cx="6882000" cy="735185"/>
            <a:chOff x="648321" y="434510"/>
            <a:chExt cx="6882000" cy="735185"/>
          </a:xfrm>
        </p:grpSpPr>
        <p:sp>
          <p:nvSpPr>
            <p:cNvPr id="1104" name="Google Shape;1104;p5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05" name="Google Shape;1105;p5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08" name="Google Shape;1108;p54"/>
          <p:cNvSpPr txBox="1"/>
          <p:nvPr/>
        </p:nvSpPr>
        <p:spPr>
          <a:xfrm>
            <a:off x="730725" y="2075425"/>
            <a:ext cx="10658400" cy="67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1. Why NLB suggestion</a:t>
            </a:r>
            <a:endParaRPr sz="12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109" name="Google Shape;1109;p5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9" name="Google Shape;129;p18"/>
          <p:cNvGrpSpPr/>
          <p:nvPr/>
        </p:nvGrpSpPr>
        <p:grpSpPr>
          <a:xfrm>
            <a:off x="648321" y="338541"/>
            <a:ext cx="6882000" cy="735185"/>
            <a:chOff x="648321" y="434510"/>
            <a:chExt cx="6882000" cy="735185"/>
          </a:xfrm>
        </p:grpSpPr>
        <p:sp>
          <p:nvSpPr>
            <p:cNvPr id="130" name="Google Shape;130;p1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a:t>
              </a:r>
              <a:endParaRPr sz="2400" b="1">
                <a:solidFill>
                  <a:schemeClr val="lt1"/>
                </a:solidFill>
                <a:latin typeface="Noto Sans"/>
                <a:ea typeface="Noto Sans"/>
                <a:cs typeface="Noto Sans"/>
                <a:sym typeface="Noto Sans"/>
              </a:endParaRPr>
            </a:p>
          </p:txBody>
        </p:sp>
        <p:sp>
          <p:nvSpPr>
            <p:cNvPr id="131" name="Google Shape;131;p1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Infrastructure as a Service (IaaS)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4" name="Google Shape;134;p18"/>
          <p:cNvSpPr txBox="1"/>
          <p:nvPr/>
        </p:nvSpPr>
        <p:spPr>
          <a:xfrm>
            <a:off x="766775" y="2075425"/>
            <a:ext cx="10658400" cy="261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100">
                <a:solidFill>
                  <a:schemeClr val="dk1"/>
                </a:solidFill>
              </a:rPr>
              <a:t>none</a:t>
            </a:r>
            <a:endParaRPr sz="1100">
              <a:solidFill>
                <a:schemeClr val="dk1"/>
              </a:solidFill>
              <a:latin typeface="Malgun Gothic"/>
              <a:ea typeface="Malgun Gothic"/>
              <a:cs typeface="Malgun Gothic"/>
              <a:sym typeface="Malgun Gothic"/>
            </a:endParaRPr>
          </a:p>
        </p:txBody>
      </p:sp>
      <p:sp>
        <p:nvSpPr>
          <p:cNvPr id="135" name="Google Shape;135;p1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Google Shape;1114;p5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15" name="Google Shape;1115;p55"/>
          <p:cNvGrpSpPr/>
          <p:nvPr/>
        </p:nvGrpSpPr>
        <p:grpSpPr>
          <a:xfrm>
            <a:off x="648321" y="338541"/>
            <a:ext cx="6882000" cy="735185"/>
            <a:chOff x="648321" y="434510"/>
            <a:chExt cx="6882000" cy="735185"/>
          </a:xfrm>
        </p:grpSpPr>
        <p:sp>
          <p:nvSpPr>
            <p:cNvPr id="1116" name="Google Shape;1116;p5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17" name="Google Shape;1117;p5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20" name="Google Shape;1120;p55"/>
          <p:cNvSpPr txBox="1"/>
          <p:nvPr/>
        </p:nvSpPr>
        <p:spPr>
          <a:xfrm>
            <a:off x="869125" y="2075425"/>
            <a:ext cx="10520100" cy="1662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1000"/>
              </a:spcAft>
              <a:buSzPts val="1100"/>
              <a:buNone/>
            </a:pPr>
            <a:r>
              <a:rPr lang="en-US" sz="1200">
                <a:solidFill>
                  <a:schemeClr val="dk1"/>
                </a:solidFill>
              </a:rPr>
              <a:t>We proposal use the NLB(Network Load Balancing), for that AIS IPTV Service has huge user and currently consideration with concurrent transactions by users variety device. Because that AWS NLB Service performance to better than ALB service. ALB is L7 layer focused service, it has a compute processing time for HTTP base traffic distribute. But NLB is L4 layer designed service, it has comprehensive traffic by TCP, UDP and TLS protocol cause that this is performance better than ALB. And NLB doesn't have scaling but ALB need to scaling for throughput to a huge traffic. When have a plan be going to service traffic cut-over to ALB, should be pre-warm request to AWS Service team for prepared scale-out of ALB after should have calculation expected a traffic size on it.  </a:t>
            </a:r>
            <a:endParaRPr sz="1200">
              <a:solidFill>
                <a:schemeClr val="dk1"/>
              </a:solidFill>
            </a:endParaRPr>
          </a:p>
        </p:txBody>
      </p:sp>
      <p:sp>
        <p:nvSpPr>
          <p:cNvPr id="1121" name="Google Shape;1121;p5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Conclusion: Why suggestion to NLB</a:t>
            </a:r>
            <a:endParaRPr sz="1600" b="1">
              <a:solidFill>
                <a:schemeClr val="dk1"/>
              </a:solidFill>
              <a:latin typeface="Noto Sans"/>
              <a:ea typeface="Noto Sans"/>
              <a:cs typeface="Noto Sans"/>
              <a:sym typeface="No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pic>
        <p:nvPicPr>
          <p:cNvPr id="1126" name="Google Shape;1126;p5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27" name="Google Shape;1127;p56"/>
          <p:cNvGrpSpPr/>
          <p:nvPr/>
        </p:nvGrpSpPr>
        <p:grpSpPr>
          <a:xfrm>
            <a:off x="648321" y="338541"/>
            <a:ext cx="6882000" cy="735185"/>
            <a:chOff x="648321" y="434510"/>
            <a:chExt cx="6882000" cy="735185"/>
          </a:xfrm>
        </p:grpSpPr>
        <p:sp>
          <p:nvSpPr>
            <p:cNvPr id="1128" name="Google Shape;1128;p5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29" name="Google Shape;1129;p5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32" name="Google Shape;1132;p56"/>
          <p:cNvSpPr txBox="1"/>
          <p:nvPr/>
        </p:nvSpPr>
        <p:spPr>
          <a:xfrm>
            <a:off x="766775" y="2075425"/>
            <a:ext cx="10658400" cy="845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Noto Sans"/>
                <a:ea typeface="Noto Sans"/>
                <a:cs typeface="Noto Sans"/>
                <a:sym typeface="Noto Sans"/>
              </a:rPr>
              <a:t>  </a:t>
            </a: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1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100">
              <a:solidFill>
                <a:schemeClr val="dk1"/>
              </a:solidFill>
              <a:latin typeface="Noto Sans"/>
              <a:ea typeface="Noto Sans"/>
              <a:cs typeface="Noto Sans"/>
              <a:sym typeface="Noto Sans"/>
            </a:endParaRPr>
          </a:p>
        </p:txBody>
      </p:sp>
      <p:sp>
        <p:nvSpPr>
          <p:cNvPr id="1133" name="Google Shape;1133;p56"/>
          <p:cNvSpPr txBox="1"/>
          <p:nvPr/>
        </p:nvSpPr>
        <p:spPr>
          <a:xfrm>
            <a:off x="766800" y="2180900"/>
            <a:ext cx="1065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This is the distribution of requests based on multiple variables, from the network layer to the application layer. It is context-aware and can direct requests based on any single variable as easily as it can a combination of variables. Applications are load balanced based on their peculiar behavior and not solely on server (operating system or virtualization layer)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a feature filled Layer-7 load balancer, HTTP, and HTTPS listeners only. Provides the ability to route HTTP and HTTPS traffic based upon rules, host-based or path based. Like an NLB, each Target can be on different ports. Even supports HTTP/2. Configurable range of health check status codes.</a:t>
            </a:r>
            <a:endParaRPr/>
          </a:p>
          <a:p>
            <a:pPr marL="0" lvl="0" indent="0" algn="l" rtl="0">
              <a:spcBef>
                <a:spcPts val="0"/>
              </a:spcBef>
              <a:spcAft>
                <a:spcPts val="0"/>
              </a:spcAft>
              <a:buNone/>
            </a:pPr>
            <a:endParaRPr/>
          </a:p>
          <a:p>
            <a:pPr marL="0" lvl="0" indent="0" algn="l" rtl="0">
              <a:spcBef>
                <a:spcPts val="0"/>
              </a:spcBef>
              <a:spcAft>
                <a:spcPts val="0"/>
              </a:spcAft>
              <a:buNone/>
            </a:pPr>
            <a:r>
              <a:rPr lang="en-US"/>
              <a:t>Protocols: HTTP, HTTPS</a:t>
            </a:r>
            <a:endParaRPr/>
          </a:p>
          <a:p>
            <a:pPr marL="0" lvl="0" indent="0" algn="l" rtl="0">
              <a:spcBef>
                <a:spcPts val="0"/>
              </a:spcBef>
              <a:spcAft>
                <a:spcPts val="0"/>
              </a:spcAft>
              <a:buNone/>
            </a:pPr>
            <a:endParaRPr/>
          </a:p>
          <a:p>
            <a:pPr marL="0" lvl="0" indent="0" algn="l" rtl="0">
              <a:spcBef>
                <a:spcPts val="0"/>
              </a:spcBef>
              <a:spcAft>
                <a:spcPts val="0"/>
              </a:spcAft>
              <a:buNone/>
            </a:pPr>
            <a:r>
              <a:rPr lang="en-US"/>
              <a:t>Protocol versions: HTTP/1.1, HTTP/2, gRPC</a:t>
            </a:r>
            <a:endParaRPr/>
          </a:p>
          <a:p>
            <a:pPr marL="0" lvl="0" indent="0" algn="l" rtl="0">
              <a:spcBef>
                <a:spcPts val="0"/>
              </a:spcBef>
              <a:spcAft>
                <a:spcPts val="0"/>
              </a:spcAft>
              <a:buNone/>
            </a:pPr>
            <a:endParaRPr/>
          </a:p>
          <a:p>
            <a:pPr marL="0" lvl="0" indent="0" algn="l" rtl="0">
              <a:spcBef>
                <a:spcPts val="0"/>
              </a:spcBef>
              <a:spcAft>
                <a:spcPts val="0"/>
              </a:spcAft>
              <a:buNone/>
            </a:pPr>
            <a:r>
              <a:rPr lang="en-US"/>
              <a:t>Target Types: Instance, IP, Lambda</a:t>
            </a:r>
            <a:endParaRPr/>
          </a:p>
          <a:p>
            <a:pPr marL="0" lvl="0" indent="0" algn="l" rtl="0">
              <a:spcBef>
                <a:spcPts val="0"/>
              </a:spcBef>
              <a:spcAft>
                <a:spcPts val="0"/>
              </a:spcAft>
              <a:buNone/>
            </a:pPr>
            <a:endParaRPr/>
          </a:p>
          <a:p>
            <a:pPr marL="0" lvl="0" indent="0" algn="l" rtl="0">
              <a:spcBef>
                <a:spcPts val="0"/>
              </a:spcBef>
              <a:spcAft>
                <a:spcPts val="0"/>
              </a:spcAft>
              <a:buNone/>
            </a:pPr>
            <a:r>
              <a:rPr lang="en-US"/>
              <a:t>With ALB, it is a requirement that you enable at least two or more Availability Zones.</a:t>
            </a:r>
            <a:endParaRPr/>
          </a:p>
        </p:txBody>
      </p:sp>
      <p:sp>
        <p:nvSpPr>
          <p:cNvPr id="1134" name="Google Shape;1134;p56"/>
          <p:cNvSpPr txBox="1"/>
          <p:nvPr/>
        </p:nvSpPr>
        <p:spPr>
          <a:xfrm>
            <a:off x="6088600" y="5919075"/>
            <a:ext cx="534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u="sng">
                <a:solidFill>
                  <a:schemeClr val="hlink"/>
                </a:solidFill>
                <a:hlinkClick r:id="rId4"/>
              </a:rPr>
              <a:t>https://docs.aws.amazon.com/ko_kr/elasticloadbalancing/latest/application/introduction.html</a:t>
            </a:r>
            <a:endParaRPr sz="1000"/>
          </a:p>
        </p:txBody>
      </p:sp>
      <p:sp>
        <p:nvSpPr>
          <p:cNvPr id="1135" name="Google Shape;1135;p5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Application Load Balancer (ALB)</a:t>
            </a:r>
            <a:endParaRPr sz="1600" b="1">
              <a:solidFill>
                <a:schemeClr val="dk1"/>
              </a:solidFill>
              <a:latin typeface="Noto Sans"/>
              <a:ea typeface="Noto Sans"/>
              <a:cs typeface="Noto Sans"/>
              <a:sym typeface="No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5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41" name="Google Shape;1141;p57"/>
          <p:cNvGrpSpPr/>
          <p:nvPr/>
        </p:nvGrpSpPr>
        <p:grpSpPr>
          <a:xfrm>
            <a:off x="648321" y="338541"/>
            <a:ext cx="6882000" cy="735185"/>
            <a:chOff x="648321" y="434510"/>
            <a:chExt cx="6882000" cy="735185"/>
          </a:xfrm>
        </p:grpSpPr>
        <p:sp>
          <p:nvSpPr>
            <p:cNvPr id="1142" name="Google Shape;1142;p5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43" name="Google Shape;1143;p5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46" name="Google Shape;1146;p57"/>
          <p:cNvSpPr txBox="1"/>
          <p:nvPr/>
        </p:nvSpPr>
        <p:spPr>
          <a:xfrm>
            <a:off x="766775" y="2075425"/>
            <a:ext cx="10658400" cy="845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Noto Sans"/>
                <a:ea typeface="Noto Sans"/>
                <a:cs typeface="Noto Sans"/>
                <a:sym typeface="Noto Sans"/>
              </a:rPr>
              <a:t>  </a:t>
            </a: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1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100">
              <a:solidFill>
                <a:schemeClr val="dk1"/>
              </a:solidFill>
              <a:latin typeface="Noto Sans"/>
              <a:ea typeface="Noto Sans"/>
              <a:cs typeface="Noto Sans"/>
              <a:sym typeface="Noto Sans"/>
            </a:endParaRPr>
          </a:p>
        </p:txBody>
      </p:sp>
      <p:sp>
        <p:nvSpPr>
          <p:cNvPr id="1147" name="Google Shape;1147;p57"/>
          <p:cNvSpPr txBox="1"/>
          <p:nvPr/>
        </p:nvSpPr>
        <p:spPr>
          <a:xfrm>
            <a:off x="6223000" y="5996500"/>
            <a:ext cx="5206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https://docs.aws.amazon.com/ko_kr/elasticloadbalancing/latest/network/introduction.html</a:t>
            </a:r>
            <a:endParaRPr sz="1000"/>
          </a:p>
        </p:txBody>
      </p:sp>
      <p:sp>
        <p:nvSpPr>
          <p:cNvPr id="1148" name="Google Shape;1148;p57"/>
          <p:cNvSpPr txBox="1"/>
          <p:nvPr/>
        </p:nvSpPr>
        <p:spPr>
          <a:xfrm>
            <a:off x="766800" y="2181400"/>
            <a:ext cx="10658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This is the distribution of traffic based on network variables, such as IP address and destination ports. It is Layer 4 (TCP) and below and is not designed to take into consideration anything at the application layer such as content type, cookie data, custom headers, user location, or the application behavior. It is context-less, caring only about the network-layer information contained within the packets it is directing this way and that.</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a TCP Load Balancer only that does some NAT magic at the VPC level. It uses EIPs, so it has a static endpoint unlike ALB. Each Target can be on different ports.</a:t>
            </a:r>
            <a:endParaRPr/>
          </a:p>
          <a:p>
            <a:pPr marL="0" lvl="0" indent="0" algn="l" rtl="0">
              <a:spcBef>
                <a:spcPts val="0"/>
              </a:spcBef>
              <a:spcAft>
                <a:spcPts val="0"/>
              </a:spcAft>
              <a:buNone/>
            </a:pPr>
            <a:endParaRPr/>
          </a:p>
          <a:p>
            <a:pPr marL="0" lvl="0" indent="0" algn="l" rtl="0">
              <a:spcBef>
                <a:spcPts val="0"/>
              </a:spcBef>
              <a:spcAft>
                <a:spcPts val="0"/>
              </a:spcAft>
              <a:buNone/>
            </a:pPr>
            <a:r>
              <a:rPr lang="en-US"/>
              <a:t>Protocols: TLS, TCP, UDP, TCP_UDP</a:t>
            </a:r>
            <a:endParaRPr/>
          </a:p>
          <a:p>
            <a:pPr marL="0" lvl="0" indent="0" algn="l" rtl="0">
              <a:spcBef>
                <a:spcPts val="0"/>
              </a:spcBef>
              <a:spcAft>
                <a:spcPts val="0"/>
              </a:spcAft>
              <a:buNone/>
            </a:pPr>
            <a:endParaRPr/>
          </a:p>
          <a:p>
            <a:pPr marL="0" lvl="0" indent="0" algn="l" rtl="0">
              <a:spcBef>
                <a:spcPts val="0"/>
              </a:spcBef>
              <a:spcAft>
                <a:spcPts val="0"/>
              </a:spcAft>
              <a:buNone/>
            </a:pPr>
            <a:r>
              <a:rPr lang="en-US"/>
              <a:t>Protocol versions: TLS, TCP, UDP, TCP_UDP</a:t>
            </a:r>
            <a:endParaRPr/>
          </a:p>
          <a:p>
            <a:pPr marL="0" lvl="0" indent="0" algn="l" rtl="0">
              <a:spcBef>
                <a:spcPts val="0"/>
              </a:spcBef>
              <a:spcAft>
                <a:spcPts val="0"/>
              </a:spcAft>
              <a:buNone/>
            </a:pPr>
            <a:endParaRPr/>
          </a:p>
          <a:p>
            <a:pPr marL="0" lvl="0" indent="0" algn="l" rtl="0">
              <a:spcBef>
                <a:spcPts val="0"/>
              </a:spcBef>
              <a:spcAft>
                <a:spcPts val="0"/>
              </a:spcAft>
              <a:buNone/>
            </a:pPr>
            <a:r>
              <a:rPr lang="en-US"/>
              <a:t>Target Types: Instance, IP, ALB</a:t>
            </a:r>
            <a:endParaRPr/>
          </a:p>
          <a:p>
            <a:pPr marL="0" lvl="0" indent="0" algn="l" rtl="0">
              <a:spcBef>
                <a:spcPts val="0"/>
              </a:spcBef>
              <a:spcAft>
                <a:spcPts val="0"/>
              </a:spcAft>
              <a:buNone/>
            </a:pPr>
            <a:endParaRPr/>
          </a:p>
          <a:p>
            <a:pPr marL="0" lvl="0" indent="0" algn="l" rtl="0">
              <a:spcBef>
                <a:spcPts val="0"/>
              </a:spcBef>
              <a:spcAft>
                <a:spcPts val="0"/>
              </a:spcAft>
              <a:buNone/>
            </a:pPr>
            <a:r>
              <a:rPr lang="en-US"/>
              <a:t>With NLB, Elastic Load Balancing creates a network interface for each Availability Zone that you enable.</a:t>
            </a:r>
            <a:endParaRPr/>
          </a:p>
        </p:txBody>
      </p:sp>
      <p:sp>
        <p:nvSpPr>
          <p:cNvPr id="1149" name="Google Shape;1149;p5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Network Load Balancer (NLB)</a:t>
            </a:r>
            <a:endParaRPr sz="1600" b="1">
              <a:solidFill>
                <a:schemeClr val="dk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pic>
        <p:nvPicPr>
          <p:cNvPr id="1154" name="Google Shape;1154;p5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55" name="Google Shape;1155;p58"/>
          <p:cNvGrpSpPr/>
          <p:nvPr/>
        </p:nvGrpSpPr>
        <p:grpSpPr>
          <a:xfrm>
            <a:off x="648321" y="338541"/>
            <a:ext cx="6882000" cy="735185"/>
            <a:chOff x="648321" y="434510"/>
            <a:chExt cx="6882000" cy="735185"/>
          </a:xfrm>
        </p:grpSpPr>
        <p:sp>
          <p:nvSpPr>
            <p:cNvPr id="1156" name="Google Shape;1156;p5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57" name="Google Shape;1157;p5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60" name="Google Shape;1160;p58"/>
          <p:cNvSpPr txBox="1"/>
          <p:nvPr/>
        </p:nvSpPr>
        <p:spPr>
          <a:xfrm>
            <a:off x="766775" y="2075425"/>
            <a:ext cx="10658400" cy="845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Noto Sans"/>
                <a:ea typeface="Noto Sans"/>
                <a:cs typeface="Noto Sans"/>
                <a:sym typeface="Noto Sans"/>
              </a:rPr>
              <a:t>  </a:t>
            </a: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1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100">
              <a:solidFill>
                <a:schemeClr val="dk1"/>
              </a:solidFill>
              <a:latin typeface="Noto Sans"/>
              <a:ea typeface="Noto Sans"/>
              <a:cs typeface="Noto Sans"/>
              <a:sym typeface="Noto Sans"/>
            </a:endParaRPr>
          </a:p>
        </p:txBody>
      </p:sp>
      <p:graphicFrame>
        <p:nvGraphicFramePr>
          <p:cNvPr id="1161" name="Google Shape;1161;p58"/>
          <p:cNvGraphicFramePr/>
          <p:nvPr/>
        </p:nvGraphicFramePr>
        <p:xfrm>
          <a:off x="766788" y="2215538"/>
          <a:ext cx="11216925" cy="3616325"/>
        </p:xfrm>
        <a:graphic>
          <a:graphicData uri="http://schemas.openxmlformats.org/drawingml/2006/table">
            <a:tbl>
              <a:tblPr>
                <a:noFill/>
                <a:tableStyleId>{8D7B8939-AEAA-48A8-944A-A8F67A90744A}</a:tableStyleId>
              </a:tblPr>
              <a:tblGrid>
                <a:gridCol w="2653300">
                  <a:extLst>
                    <a:ext uri="{9D8B030D-6E8A-4147-A177-3AD203B41FA5}">
                      <a16:colId xmlns:a16="http://schemas.microsoft.com/office/drawing/2014/main" val="20000"/>
                    </a:ext>
                  </a:extLst>
                </a:gridCol>
                <a:gridCol w="3831500">
                  <a:extLst>
                    <a:ext uri="{9D8B030D-6E8A-4147-A177-3AD203B41FA5}">
                      <a16:colId xmlns:a16="http://schemas.microsoft.com/office/drawing/2014/main" val="20001"/>
                    </a:ext>
                  </a:extLst>
                </a:gridCol>
                <a:gridCol w="4732125">
                  <a:extLst>
                    <a:ext uri="{9D8B030D-6E8A-4147-A177-3AD203B41FA5}">
                      <a16:colId xmlns:a16="http://schemas.microsoft.com/office/drawing/2014/main" val="20002"/>
                    </a:ext>
                  </a:extLst>
                </a:gridCol>
              </a:tblGrid>
              <a:tr h="311325">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b="1"/>
                        <a:t>ALB</a:t>
                      </a:r>
                      <a:endParaRPr sz="1000" b="1"/>
                    </a:p>
                  </a:txBody>
                  <a:tcPr marL="91425" marR="91425" marT="91425" marB="91425"/>
                </a:tc>
                <a:tc>
                  <a:txBody>
                    <a:bodyPr/>
                    <a:lstStyle/>
                    <a:p>
                      <a:pPr marL="0" lvl="0" indent="0" algn="l" rtl="0">
                        <a:spcBef>
                          <a:spcPts val="0"/>
                        </a:spcBef>
                        <a:spcAft>
                          <a:spcPts val="0"/>
                        </a:spcAft>
                        <a:buNone/>
                      </a:pPr>
                      <a:r>
                        <a:rPr lang="en-US" sz="1000" b="1"/>
                        <a:t>NLB</a:t>
                      </a:r>
                      <a:endParaRPr sz="1000" b="1"/>
                    </a:p>
                  </a:txBody>
                  <a:tcPr marL="91425" marR="91425" marT="91425" marB="91425"/>
                </a:tc>
                <a:extLst>
                  <a:ext uri="{0D108BD9-81ED-4DB2-BD59-A6C34878D82A}">
                    <a16:rowId xmlns:a16="http://schemas.microsoft.com/office/drawing/2014/main" val="10000"/>
                  </a:ext>
                </a:extLst>
              </a:tr>
              <a:tr h="435875">
                <a:tc>
                  <a:txBody>
                    <a:bodyPr/>
                    <a:lstStyle/>
                    <a:p>
                      <a:pPr marL="0" lvl="0" indent="0" algn="l" rtl="0">
                        <a:spcBef>
                          <a:spcPts val="0"/>
                        </a:spcBef>
                        <a:spcAft>
                          <a:spcPts val="0"/>
                        </a:spcAft>
                        <a:buNone/>
                      </a:pPr>
                      <a:r>
                        <a:rPr lang="en-US" sz="1000" b="1">
                          <a:solidFill>
                            <a:srgbClr val="242424"/>
                          </a:solidFill>
                          <a:highlight>
                            <a:srgbClr val="FFFFFF"/>
                          </a:highlight>
                        </a:rPr>
                        <a:t>OSI Layer</a:t>
                      </a:r>
                      <a:endParaRPr sz="1000" b="1">
                        <a:solidFill>
                          <a:srgbClr val="242424"/>
                        </a:solidFill>
                        <a:highlight>
                          <a:srgbClr val="FFFFFF"/>
                        </a:highlight>
                      </a:endParaRPr>
                    </a:p>
                  </a:txBody>
                  <a:tcPr marL="91425" marR="91425" marT="91425" marB="91425" anchor="ctr"/>
                </a:tc>
                <a:tc>
                  <a:txBody>
                    <a:bodyPr/>
                    <a:lstStyle/>
                    <a:p>
                      <a:pPr marL="0" lvl="0" indent="0" algn="l" rtl="0">
                        <a:spcBef>
                          <a:spcPts val="0"/>
                        </a:spcBef>
                        <a:spcAft>
                          <a:spcPts val="0"/>
                        </a:spcAft>
                        <a:buNone/>
                      </a:pPr>
                      <a:r>
                        <a:rPr lang="en-US" sz="1000"/>
                        <a:t>works at the Application Layer (Layer 7 of the OSI model, Request level)</a:t>
                      </a:r>
                      <a:endParaRPr sz="1000"/>
                    </a:p>
                  </a:txBody>
                  <a:tcPr marL="91425" marR="91425" marT="91425" marB="91425" anchor="ctr"/>
                </a:tc>
                <a:tc>
                  <a:txBody>
                    <a:bodyPr/>
                    <a:lstStyle/>
                    <a:p>
                      <a:pPr marL="0" lvl="0" indent="0" algn="l" rtl="0">
                        <a:spcBef>
                          <a:spcPts val="0"/>
                        </a:spcBef>
                        <a:spcAft>
                          <a:spcPts val="0"/>
                        </a:spcAft>
                        <a:buNone/>
                      </a:pPr>
                      <a:r>
                        <a:rPr lang="en-US" sz="1000"/>
                        <a:t>works at the Transport layer (Layer 4 of the OSI model, Connection level)</a:t>
                      </a:r>
                      <a:endParaRPr sz="1000"/>
                    </a:p>
                  </a:txBody>
                  <a:tcPr marL="91425" marR="91425" marT="91425" marB="91425" anchor="ctr"/>
                </a:tc>
                <a:extLst>
                  <a:ext uri="{0D108BD9-81ED-4DB2-BD59-A6C34878D82A}">
                    <a16:rowId xmlns:a16="http://schemas.microsoft.com/office/drawing/2014/main" val="10001"/>
                  </a:ext>
                </a:extLst>
              </a:tr>
              <a:tr h="728550">
                <a:tc>
                  <a:txBody>
                    <a:bodyPr/>
                    <a:lstStyle/>
                    <a:p>
                      <a:pPr marL="0" lvl="0" indent="0" algn="l" rtl="0">
                        <a:spcBef>
                          <a:spcPts val="0"/>
                        </a:spcBef>
                        <a:spcAft>
                          <a:spcPts val="0"/>
                        </a:spcAft>
                        <a:buNone/>
                      </a:pPr>
                      <a:r>
                        <a:rPr lang="en-US" sz="1000" b="1"/>
                        <a:t>Routing</a:t>
                      </a:r>
                      <a:endParaRPr sz="1000" b="1"/>
                    </a:p>
                  </a:txBody>
                  <a:tcPr marL="91425" marR="91425" marT="91425" marB="91425" anchor="ctr"/>
                </a:tc>
                <a:tc>
                  <a:txBody>
                    <a:bodyPr/>
                    <a:lstStyle/>
                    <a:p>
                      <a:pPr marL="0" lvl="0" indent="0" algn="l" rtl="0">
                        <a:spcBef>
                          <a:spcPts val="0"/>
                        </a:spcBef>
                        <a:spcAft>
                          <a:spcPts val="0"/>
                        </a:spcAft>
                        <a:buNone/>
                      </a:pPr>
                      <a:r>
                        <a:rPr lang="en-US" sz="1000"/>
                        <a:t>examines the contents of the HTTP request header to determine where to route the request. So, an ALB support advanced request (content-based) routing.</a:t>
                      </a:r>
                      <a:endParaRPr sz="1000"/>
                    </a:p>
                  </a:txBody>
                  <a:tcPr marL="91425" marR="91425" marT="91425" marB="91425" anchor="ctr"/>
                </a:tc>
                <a:tc>
                  <a:txBody>
                    <a:bodyPr/>
                    <a:lstStyle/>
                    <a:p>
                      <a:pPr marL="0" lvl="0" indent="0" algn="l" rtl="0">
                        <a:spcBef>
                          <a:spcPts val="0"/>
                        </a:spcBef>
                        <a:spcAft>
                          <a:spcPts val="0"/>
                        </a:spcAft>
                        <a:buNone/>
                      </a:pPr>
                      <a:r>
                        <a:rPr lang="en-US" sz="1000"/>
                        <a:t>just forward requests</a:t>
                      </a:r>
                      <a:endParaRPr sz="1000"/>
                    </a:p>
                  </a:txBody>
                  <a:tcPr marL="91425" marR="91425" marT="91425" marB="91425" anchor="ctr"/>
                </a:tc>
                <a:extLst>
                  <a:ext uri="{0D108BD9-81ED-4DB2-BD59-A6C34878D82A}">
                    <a16:rowId xmlns:a16="http://schemas.microsoft.com/office/drawing/2014/main" val="10002"/>
                  </a:ext>
                </a:extLst>
              </a:tr>
              <a:tr h="480100">
                <a:tc>
                  <a:txBody>
                    <a:bodyPr/>
                    <a:lstStyle/>
                    <a:p>
                      <a:pPr marL="0" lvl="0" indent="0" algn="l" rtl="0">
                        <a:spcBef>
                          <a:spcPts val="0"/>
                        </a:spcBef>
                        <a:spcAft>
                          <a:spcPts val="0"/>
                        </a:spcAft>
                        <a:buNone/>
                      </a:pPr>
                      <a:r>
                        <a:rPr lang="en-US" sz="1000" b="1"/>
                        <a:t>Static IP</a:t>
                      </a:r>
                      <a:endParaRPr sz="1000" b="1"/>
                    </a:p>
                  </a:txBody>
                  <a:tcPr marL="91425" marR="91425" marT="91425" marB="91425" anchor="ctr"/>
                </a:tc>
                <a:tc>
                  <a:txBody>
                    <a:bodyPr/>
                    <a:lstStyle/>
                    <a:p>
                      <a:pPr marL="0" lvl="0" indent="0" algn="l" rtl="0">
                        <a:spcBef>
                          <a:spcPts val="0"/>
                        </a:spcBef>
                        <a:spcAft>
                          <a:spcPts val="0"/>
                        </a:spcAft>
                        <a:buNone/>
                      </a:pPr>
                      <a:r>
                        <a:rPr lang="en-US" sz="1000"/>
                        <a:t>Not Support</a:t>
                      </a:r>
                      <a:endParaRPr sz="1000"/>
                    </a:p>
                  </a:txBody>
                  <a:tcPr marL="91425" marR="91425" marT="91425" marB="91425" anchor="ctr"/>
                </a:tc>
                <a:tc>
                  <a:txBody>
                    <a:bodyPr/>
                    <a:lstStyle/>
                    <a:p>
                      <a:pPr marL="0" lvl="0" indent="0" algn="l" rtl="0">
                        <a:spcBef>
                          <a:spcPts val="0"/>
                        </a:spcBef>
                        <a:spcAft>
                          <a:spcPts val="0"/>
                        </a:spcAft>
                        <a:buNone/>
                      </a:pPr>
                      <a:r>
                        <a:rPr lang="en-US" sz="1000"/>
                        <a:t>provides support for zonal static IP addresses (in each AZ).</a:t>
                      </a:r>
                      <a:endParaRPr sz="1000"/>
                    </a:p>
                  </a:txBody>
                  <a:tcPr marL="91425" marR="91425" marT="91425" marB="91425" anchor="ctr"/>
                </a:tc>
                <a:extLst>
                  <a:ext uri="{0D108BD9-81ED-4DB2-BD59-A6C34878D82A}">
                    <a16:rowId xmlns:a16="http://schemas.microsoft.com/office/drawing/2014/main" val="10003"/>
                  </a:ext>
                </a:extLst>
              </a:tr>
              <a:tr h="925200">
                <a:tc>
                  <a:txBody>
                    <a:bodyPr/>
                    <a:lstStyle/>
                    <a:p>
                      <a:pPr marL="0" lvl="0" indent="0" algn="l" rtl="0">
                        <a:spcBef>
                          <a:spcPts val="0"/>
                        </a:spcBef>
                        <a:spcAft>
                          <a:spcPts val="0"/>
                        </a:spcAft>
                        <a:buNone/>
                      </a:pPr>
                      <a:r>
                        <a:rPr lang="en-US" sz="1000" b="1"/>
                        <a:t>PrivateLink (Endpoint services)</a:t>
                      </a:r>
                      <a:endParaRPr sz="1000" b="1"/>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rPr>
                        <a:t>Not support PrivateLink.</a:t>
                      </a:r>
                      <a:endParaRPr sz="1000">
                        <a:solidFill>
                          <a:schemeClr val="dk1"/>
                        </a:solidFill>
                      </a:endParaRPr>
                    </a:p>
                    <a:p>
                      <a:pPr marL="0" lvl="0" indent="0" algn="l" rtl="0">
                        <a:spcBef>
                          <a:spcPts val="0"/>
                        </a:spcBef>
                        <a:spcAft>
                          <a:spcPts val="0"/>
                        </a:spcAft>
                        <a:buClr>
                          <a:schemeClr val="dk1"/>
                        </a:buClr>
                        <a:buSzPts val="1100"/>
                        <a:buFont typeface="Arial"/>
                        <a:buNone/>
                      </a:pPr>
                      <a:r>
                        <a:rPr lang="en-US" sz="1000">
                          <a:solidFill>
                            <a:schemeClr val="dk1"/>
                          </a:solidFill>
                        </a:rPr>
                        <a:t>But supports forwarding traffic directly from NLB to ALB. With this feature, you can now use AWS PrivateLink and expose static IP addresses for applications built on ALB.</a:t>
                      </a:r>
                      <a:endParaRPr sz="1000"/>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rPr>
                        <a:t>provides support for PrivateLink with VPC Endpoints Service integration.</a:t>
                      </a:r>
                      <a:endParaRPr sz="1000">
                        <a:solidFill>
                          <a:schemeClr val="dk1"/>
                        </a:solidFill>
                      </a:endParaRPr>
                    </a:p>
                    <a:p>
                      <a:pPr marL="0" lvl="0" indent="0" algn="l" rtl="0">
                        <a:spcBef>
                          <a:spcPts val="0"/>
                        </a:spcBef>
                        <a:spcAft>
                          <a:spcPts val="0"/>
                        </a:spcAft>
                        <a:buNone/>
                      </a:pPr>
                      <a:r>
                        <a:rPr lang="en-US" sz="1000">
                          <a:solidFill>
                            <a:schemeClr val="dk1"/>
                          </a:solidFill>
                        </a:rPr>
                        <a:t>Only NLB can be used directly as PrivateLink</a:t>
                      </a:r>
                      <a:endParaRPr sz="1000"/>
                    </a:p>
                  </a:txBody>
                  <a:tcPr marL="91425" marR="91425" marT="91425" marB="91425" anchor="ctr"/>
                </a:tc>
                <a:extLst>
                  <a:ext uri="{0D108BD9-81ED-4DB2-BD59-A6C34878D82A}">
                    <a16:rowId xmlns:a16="http://schemas.microsoft.com/office/drawing/2014/main" val="10004"/>
                  </a:ext>
                </a:extLst>
              </a:tr>
              <a:tr h="659575">
                <a:tc>
                  <a:txBody>
                    <a:bodyPr/>
                    <a:lstStyle/>
                    <a:p>
                      <a:pPr marL="0" lvl="0" indent="0" algn="l" rtl="0">
                        <a:spcBef>
                          <a:spcPts val="0"/>
                        </a:spcBef>
                        <a:spcAft>
                          <a:spcPts val="0"/>
                        </a:spcAft>
                        <a:buNone/>
                      </a:pPr>
                      <a:r>
                        <a:rPr lang="en-US" sz="1000" b="1"/>
                        <a:t>AWS Load Balancer Controller for Kubernetes</a:t>
                      </a:r>
                      <a:endParaRPr sz="1000" b="1"/>
                    </a:p>
                  </a:txBody>
                  <a:tcPr marL="91425" marR="91425" marT="91425" marB="91425" anchor="ctr"/>
                </a:tc>
                <a:tc>
                  <a:txBody>
                    <a:bodyPr/>
                    <a:lstStyle/>
                    <a:p>
                      <a:pPr marL="0" lvl="0" indent="0" algn="l" rtl="0">
                        <a:spcBef>
                          <a:spcPts val="0"/>
                        </a:spcBef>
                        <a:spcAft>
                          <a:spcPts val="0"/>
                        </a:spcAft>
                        <a:buNone/>
                      </a:pPr>
                      <a:r>
                        <a:rPr lang="en-US" sz="1000">
                          <a:solidFill>
                            <a:schemeClr val="dk1"/>
                          </a:solidFill>
                        </a:rPr>
                        <a:t>create a Kubernetes Ingress </a:t>
                      </a:r>
                      <a:endParaRPr sz="1000"/>
                    </a:p>
                  </a:txBody>
                  <a:tcPr marL="91425" marR="91425" marT="91425" marB="91425" anchor="ctr"/>
                </a:tc>
                <a:tc>
                  <a:txBody>
                    <a:bodyPr/>
                    <a:lstStyle/>
                    <a:p>
                      <a:pPr marL="0" lvl="0" indent="0" algn="l" rtl="0">
                        <a:spcBef>
                          <a:spcPts val="0"/>
                        </a:spcBef>
                        <a:spcAft>
                          <a:spcPts val="0"/>
                        </a:spcAft>
                        <a:buNone/>
                      </a:pPr>
                      <a:r>
                        <a:rPr lang="en-US" sz="1000"/>
                        <a:t>create a Kubernetes service of type LoadBalancer</a:t>
                      </a:r>
                      <a:endParaRPr sz="1000"/>
                    </a:p>
                  </a:txBody>
                  <a:tcPr marL="91425" marR="91425" marT="91425" marB="91425" anchor="ctr"/>
                </a:tc>
                <a:extLst>
                  <a:ext uri="{0D108BD9-81ED-4DB2-BD59-A6C34878D82A}">
                    <a16:rowId xmlns:a16="http://schemas.microsoft.com/office/drawing/2014/main" val="10005"/>
                  </a:ext>
                </a:extLst>
              </a:tr>
            </a:tbl>
          </a:graphicData>
        </a:graphic>
      </p:graphicFrame>
      <p:sp>
        <p:nvSpPr>
          <p:cNvPr id="1162" name="Google Shape;1162;p5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Comparison ALB and NLB</a:t>
            </a:r>
            <a:endParaRPr sz="1600" b="1">
              <a:solidFill>
                <a:schemeClr val="dk1"/>
              </a:solidFill>
              <a:latin typeface="Noto Sans"/>
              <a:ea typeface="Noto Sans"/>
              <a:cs typeface="Noto Sans"/>
              <a:sym typeface="No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pic>
        <p:nvPicPr>
          <p:cNvPr id="1167" name="Google Shape;1167;p5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68" name="Google Shape;1168;p59"/>
          <p:cNvGrpSpPr/>
          <p:nvPr/>
        </p:nvGrpSpPr>
        <p:grpSpPr>
          <a:xfrm>
            <a:off x="648321" y="338541"/>
            <a:ext cx="6882000" cy="735185"/>
            <a:chOff x="648321" y="434510"/>
            <a:chExt cx="6882000" cy="735185"/>
          </a:xfrm>
        </p:grpSpPr>
        <p:sp>
          <p:nvSpPr>
            <p:cNvPr id="1169" name="Google Shape;1169;p5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70" name="Google Shape;1170;p5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73" name="Google Shape;1173;p59"/>
          <p:cNvSpPr txBox="1"/>
          <p:nvPr/>
        </p:nvSpPr>
        <p:spPr>
          <a:xfrm>
            <a:off x="766775" y="2075425"/>
            <a:ext cx="10658400" cy="845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Noto Sans"/>
                <a:ea typeface="Noto Sans"/>
                <a:cs typeface="Noto Sans"/>
                <a:sym typeface="Noto Sans"/>
              </a:rPr>
              <a:t>  </a:t>
            </a: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1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100">
              <a:solidFill>
                <a:schemeClr val="dk1"/>
              </a:solidFill>
              <a:latin typeface="Noto Sans"/>
              <a:ea typeface="Noto Sans"/>
              <a:cs typeface="Noto Sans"/>
              <a:sym typeface="Noto Sans"/>
            </a:endParaRPr>
          </a:p>
        </p:txBody>
      </p:sp>
      <p:graphicFrame>
        <p:nvGraphicFramePr>
          <p:cNvPr id="1174" name="Google Shape;1174;p59"/>
          <p:cNvGraphicFramePr/>
          <p:nvPr/>
        </p:nvGraphicFramePr>
        <p:xfrm>
          <a:off x="766788" y="2196113"/>
          <a:ext cx="11216925" cy="3883475"/>
        </p:xfrm>
        <a:graphic>
          <a:graphicData uri="http://schemas.openxmlformats.org/drawingml/2006/table">
            <a:tbl>
              <a:tblPr>
                <a:noFill/>
                <a:tableStyleId>{8D7B8939-AEAA-48A8-944A-A8F67A90744A}</a:tableStyleId>
              </a:tblPr>
              <a:tblGrid>
                <a:gridCol w="2653300">
                  <a:extLst>
                    <a:ext uri="{9D8B030D-6E8A-4147-A177-3AD203B41FA5}">
                      <a16:colId xmlns:a16="http://schemas.microsoft.com/office/drawing/2014/main" val="20000"/>
                    </a:ext>
                  </a:extLst>
                </a:gridCol>
                <a:gridCol w="3831500">
                  <a:extLst>
                    <a:ext uri="{9D8B030D-6E8A-4147-A177-3AD203B41FA5}">
                      <a16:colId xmlns:a16="http://schemas.microsoft.com/office/drawing/2014/main" val="20001"/>
                    </a:ext>
                  </a:extLst>
                </a:gridCol>
                <a:gridCol w="4732125">
                  <a:extLst>
                    <a:ext uri="{9D8B030D-6E8A-4147-A177-3AD203B41FA5}">
                      <a16:colId xmlns:a16="http://schemas.microsoft.com/office/drawing/2014/main" val="20002"/>
                    </a:ext>
                  </a:extLst>
                </a:gridCol>
              </a:tblGrid>
              <a:tr h="311325">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b="1"/>
                        <a:t>ALB</a:t>
                      </a:r>
                      <a:endParaRPr sz="1000" b="1"/>
                    </a:p>
                  </a:txBody>
                  <a:tcPr marL="91425" marR="91425" marT="91425" marB="91425"/>
                </a:tc>
                <a:tc>
                  <a:txBody>
                    <a:bodyPr/>
                    <a:lstStyle/>
                    <a:p>
                      <a:pPr marL="0" lvl="0" indent="0" algn="l" rtl="0">
                        <a:spcBef>
                          <a:spcPts val="0"/>
                        </a:spcBef>
                        <a:spcAft>
                          <a:spcPts val="0"/>
                        </a:spcAft>
                        <a:buNone/>
                      </a:pPr>
                      <a:r>
                        <a:rPr lang="en-US" sz="1000" b="1"/>
                        <a:t>NLB</a:t>
                      </a:r>
                      <a:endParaRPr sz="1000" b="1"/>
                    </a:p>
                  </a:txBody>
                  <a:tcPr marL="91425" marR="91425" marT="91425" marB="91425"/>
                </a:tc>
                <a:extLst>
                  <a:ext uri="{0D108BD9-81ED-4DB2-BD59-A6C34878D82A}">
                    <a16:rowId xmlns:a16="http://schemas.microsoft.com/office/drawing/2014/main" val="10000"/>
                  </a:ext>
                </a:extLst>
              </a:tr>
              <a:tr h="1451850">
                <a:tc rowSpan="2">
                  <a:txBody>
                    <a:bodyPr/>
                    <a:lstStyle/>
                    <a:p>
                      <a:pPr marL="0" lvl="0" indent="0" algn="l" rtl="0">
                        <a:spcBef>
                          <a:spcPts val="0"/>
                        </a:spcBef>
                        <a:spcAft>
                          <a:spcPts val="0"/>
                        </a:spcAft>
                        <a:buNone/>
                      </a:pPr>
                      <a:r>
                        <a:rPr lang="en-US" sz="1000" b="1"/>
                        <a:t>Application availability</a:t>
                      </a:r>
                      <a:endParaRPr sz="1000" b="1"/>
                    </a:p>
                  </a:txBody>
                  <a:tcPr marL="91425" marR="91425" marT="91425" marB="91425" anchor="ctr"/>
                </a:tc>
                <a:tc>
                  <a:txBody>
                    <a:bodyPr/>
                    <a:lstStyle/>
                    <a:p>
                      <a:pPr marL="0" lvl="0" indent="0" algn="l" rtl="0">
                        <a:spcBef>
                          <a:spcPts val="0"/>
                        </a:spcBef>
                        <a:spcAft>
                          <a:spcPts val="0"/>
                        </a:spcAft>
                        <a:buNone/>
                      </a:pPr>
                      <a:r>
                        <a:rPr lang="en-US" sz="1000"/>
                        <a:t>ALB goes much deeper and is capable of determining availability based on not only a successful HTTP GET of a particular page but also the verification that the content is as was expected based on the input parameters.</a:t>
                      </a:r>
                      <a:endParaRPr sz="1000"/>
                    </a:p>
                  </a:txBody>
                  <a:tcPr marL="91425" marR="91425" marT="91425" marB="91425" anchor="ctr"/>
                </a:tc>
                <a:tc>
                  <a:txBody>
                    <a:bodyPr/>
                    <a:lstStyle/>
                    <a:p>
                      <a:pPr marL="0" lvl="0" indent="0" algn="l" rtl="0">
                        <a:spcBef>
                          <a:spcPts val="0"/>
                        </a:spcBef>
                        <a:spcAft>
                          <a:spcPts val="0"/>
                        </a:spcAft>
                        <a:buNone/>
                      </a:pPr>
                      <a:r>
                        <a:rPr lang="en-US" sz="1000"/>
                        <a:t>NLB cannot assure the availability of the application. This is because it bases its decisions solely on a network and TCP-layer variables and has no awareness of the application at all. Generally, NLB determines availability based on the ability of a server to respond to ICMP ping or to correctly complete the three-way TCP handshake.</a:t>
                      </a:r>
                      <a:endParaRPr sz="1000"/>
                    </a:p>
                  </a:txBody>
                  <a:tcPr marL="91425" marR="91425" marT="91425" marB="91425" anchor="ctr"/>
                </a:tc>
                <a:extLst>
                  <a:ext uri="{0D108BD9-81ED-4DB2-BD59-A6C34878D82A}">
                    <a16:rowId xmlns:a16="http://schemas.microsoft.com/office/drawing/2014/main" val="10001"/>
                  </a:ext>
                </a:extLst>
              </a:tr>
              <a:tr h="1045925">
                <a:tc vMerge="1">
                  <a:txBody>
                    <a:bodyPr/>
                    <a:lstStyle/>
                    <a:p>
                      <a:endParaRPr lang="ko-Kore-KR"/>
                    </a:p>
                  </a:txBody>
                  <a:tcPr/>
                </a:tc>
                <a:tc>
                  <a:txBody>
                    <a:bodyPr/>
                    <a:lstStyle/>
                    <a:p>
                      <a:pPr marL="0" lvl="0" indent="0" algn="l" rtl="0">
                        <a:spcBef>
                          <a:spcPts val="0"/>
                        </a:spcBef>
                        <a:spcAft>
                          <a:spcPts val="0"/>
                        </a:spcAft>
                        <a:buNone/>
                      </a:pPr>
                      <a:r>
                        <a:rPr lang="en-US" sz="1000"/>
                        <a:t>ALB will differentiate between two applications by examining the application layer data available to it.</a:t>
                      </a:r>
                      <a:endParaRPr sz="1000"/>
                    </a:p>
                  </a:txBody>
                  <a:tcPr marL="91425" marR="91425" marT="91425" marB="91425" anchor="ctr"/>
                </a:tc>
                <a:tc>
                  <a:txBody>
                    <a:bodyPr/>
                    <a:lstStyle/>
                    <a:p>
                      <a:pPr marL="0" lvl="0" indent="0" algn="l" rtl="0">
                        <a:spcBef>
                          <a:spcPts val="0"/>
                        </a:spcBef>
                        <a:spcAft>
                          <a:spcPts val="0"/>
                        </a:spcAft>
                        <a:buNone/>
                      </a:pPr>
                      <a:r>
                        <a:rPr lang="en-US" sz="1000"/>
                        <a:t>When considering the deployment of multiple applications on the same host sharing IP addresses (virtual hosts), NLB will not differentiate between Application-A and Application-B when checking availability (indeed it cannot unless ports are different)</a:t>
                      </a:r>
                      <a:endParaRPr sz="1000"/>
                    </a:p>
                  </a:txBody>
                  <a:tcPr marL="91425" marR="91425" marT="91425" marB="91425" anchor="ctr"/>
                </a:tc>
                <a:extLst>
                  <a:ext uri="{0D108BD9-81ED-4DB2-BD59-A6C34878D82A}">
                    <a16:rowId xmlns:a16="http://schemas.microsoft.com/office/drawing/2014/main" val="10002"/>
                  </a:ext>
                </a:extLst>
              </a:tr>
              <a:tr h="1050450">
                <a:tc>
                  <a:txBody>
                    <a:bodyPr/>
                    <a:lstStyle/>
                    <a:p>
                      <a:pPr marL="0" lvl="0" indent="0" algn="l" rtl="0">
                        <a:spcBef>
                          <a:spcPts val="0"/>
                        </a:spcBef>
                        <a:spcAft>
                          <a:spcPts val="0"/>
                        </a:spcAft>
                        <a:buNone/>
                      </a:pPr>
                      <a:r>
                        <a:rPr lang="en-US" sz="1000" b="1"/>
                        <a:t>Security</a:t>
                      </a:r>
                      <a:endParaRPr sz="1000" b="1"/>
                    </a:p>
                  </a:txBody>
                  <a:tcPr marL="91425" marR="91425" marT="91425" marB="91425" anchor="ctr"/>
                </a:tc>
                <a:tc>
                  <a:txBody>
                    <a:bodyPr/>
                    <a:lstStyle/>
                    <a:p>
                      <a:pPr marL="0" lvl="0" indent="0" algn="l" rtl="0">
                        <a:spcBef>
                          <a:spcPts val="0"/>
                        </a:spcBef>
                        <a:spcAft>
                          <a:spcPts val="0"/>
                        </a:spcAft>
                        <a:buNone/>
                      </a:pPr>
                      <a:r>
                        <a:rPr lang="en-US" sz="1000"/>
                        <a:t>support Security Groups</a:t>
                      </a:r>
                      <a:endParaRPr sz="1000"/>
                    </a:p>
                  </a:txBody>
                  <a:tcPr marL="91425" marR="91425" marT="91425" marB="91425" anchor="ctr"/>
                </a:tc>
                <a:tc>
                  <a:txBody>
                    <a:bodyPr/>
                    <a:lstStyle/>
                    <a:p>
                      <a:pPr marL="0" lvl="0" indent="0" algn="l" rtl="0">
                        <a:spcBef>
                          <a:spcPts val="0"/>
                        </a:spcBef>
                        <a:spcAft>
                          <a:spcPts val="0"/>
                        </a:spcAft>
                        <a:buNone/>
                      </a:pPr>
                      <a:r>
                        <a:rPr lang="en-US" sz="1000"/>
                        <a:t>support Security Groups</a:t>
                      </a:r>
                      <a:endParaRPr sz="1000"/>
                    </a:p>
                    <a:p>
                      <a:pPr marL="0" lvl="0" indent="0" algn="l" rtl="0">
                        <a:spcBef>
                          <a:spcPts val="0"/>
                        </a:spcBef>
                        <a:spcAft>
                          <a:spcPts val="0"/>
                        </a:spcAft>
                        <a:buNone/>
                      </a:pPr>
                      <a:r>
                        <a:rPr lang="en-US" sz="1000"/>
                        <a:t>(Updates on Aug 10, 2023, </a:t>
                      </a:r>
                      <a:r>
                        <a:rPr lang="en-US" sz="1000" u="sng">
                          <a:solidFill>
                            <a:schemeClr val="hlink"/>
                          </a:solidFill>
                          <a:hlinkClick r:id="rId4"/>
                        </a:rPr>
                        <a:t>Network Load Balancer now supports security groups</a:t>
                      </a:r>
                      <a:r>
                        <a:rPr lang="en-US" sz="1000"/>
                        <a:t>)</a:t>
                      </a:r>
                      <a:endParaRPr sz="1000"/>
                    </a:p>
                  </a:txBody>
                  <a:tcPr marL="91425" marR="91425" marT="91425" marB="91425" anchor="ctr"/>
                </a:tc>
                <a:extLst>
                  <a:ext uri="{0D108BD9-81ED-4DB2-BD59-A6C34878D82A}">
                    <a16:rowId xmlns:a16="http://schemas.microsoft.com/office/drawing/2014/main" val="10003"/>
                  </a:ext>
                </a:extLst>
              </a:tr>
            </a:tbl>
          </a:graphicData>
        </a:graphic>
      </p:graphicFrame>
      <p:sp>
        <p:nvSpPr>
          <p:cNvPr id="1175" name="Google Shape;1175;p5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Comparison ALB and NLB</a:t>
            </a:r>
            <a:endParaRPr sz="1600" b="1">
              <a:solidFill>
                <a:schemeClr val="dk1"/>
              </a:solidFill>
              <a:latin typeface="Noto Sans"/>
              <a:ea typeface="Noto Sans"/>
              <a:cs typeface="Noto Sans"/>
              <a:sym typeface="No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pic>
        <p:nvPicPr>
          <p:cNvPr id="1180" name="Google Shape;1180;p6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181" name="Google Shape;1181;p60"/>
          <p:cNvGrpSpPr/>
          <p:nvPr/>
        </p:nvGrpSpPr>
        <p:grpSpPr>
          <a:xfrm>
            <a:off x="648321" y="338541"/>
            <a:ext cx="6882000" cy="735185"/>
            <a:chOff x="648321" y="434510"/>
            <a:chExt cx="6882000" cy="735185"/>
          </a:xfrm>
        </p:grpSpPr>
        <p:sp>
          <p:nvSpPr>
            <p:cNvPr id="1182" name="Google Shape;1182;p6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#6</a:t>
              </a:r>
              <a:endParaRPr sz="2400" b="1">
                <a:solidFill>
                  <a:schemeClr val="lt1"/>
                </a:solidFill>
                <a:latin typeface="Noto Sans"/>
                <a:ea typeface="Noto Sans"/>
                <a:cs typeface="Noto Sans"/>
                <a:sym typeface="Noto Sans"/>
              </a:endParaRPr>
            </a:p>
          </p:txBody>
        </p:sp>
        <p:sp>
          <p:nvSpPr>
            <p:cNvPr id="1183" name="Google Shape;1183;p6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Load Balancing and Scaling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186" name="Google Shape;1186;p60"/>
          <p:cNvSpPr txBox="1"/>
          <p:nvPr/>
        </p:nvSpPr>
        <p:spPr>
          <a:xfrm>
            <a:off x="766775" y="2075425"/>
            <a:ext cx="10658400" cy="845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latin typeface="Noto Sans"/>
                <a:ea typeface="Noto Sans"/>
                <a:cs typeface="Noto Sans"/>
                <a:sym typeface="Noto Sans"/>
              </a:rPr>
              <a:t>  </a:t>
            </a:r>
            <a:endParaRPr sz="1100">
              <a:solidFill>
                <a:schemeClr val="dk1"/>
              </a:solidFill>
              <a:latin typeface="Noto Sans"/>
              <a:ea typeface="Noto Sans"/>
              <a:cs typeface="Noto Sans"/>
              <a:sym typeface="Noto Sans"/>
            </a:endParaRPr>
          </a:p>
          <a:p>
            <a:pPr marL="0" lvl="0" indent="0" algn="l" rtl="0">
              <a:lnSpc>
                <a:spcPct val="115000"/>
              </a:lnSpc>
              <a:spcBef>
                <a:spcPts val="0"/>
              </a:spcBef>
              <a:spcAft>
                <a:spcPts val="0"/>
              </a:spcAft>
              <a:buNone/>
            </a:pPr>
            <a:endParaRPr sz="11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100">
              <a:solidFill>
                <a:schemeClr val="dk1"/>
              </a:solidFill>
              <a:latin typeface="Noto Sans"/>
              <a:ea typeface="Noto Sans"/>
              <a:cs typeface="Noto Sans"/>
              <a:sym typeface="Noto Sans"/>
            </a:endParaRPr>
          </a:p>
        </p:txBody>
      </p:sp>
      <p:sp>
        <p:nvSpPr>
          <p:cNvPr id="1187" name="Google Shape;1187;p60"/>
          <p:cNvSpPr txBox="1"/>
          <p:nvPr/>
        </p:nvSpPr>
        <p:spPr>
          <a:xfrm>
            <a:off x="730725" y="2075425"/>
            <a:ext cx="10658400" cy="315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b="1">
                <a:solidFill>
                  <a:schemeClr val="dk1"/>
                </a:solidFill>
                <a:latin typeface="Noto Sans"/>
                <a:ea typeface="Noto Sans"/>
                <a:cs typeface="Noto Sans"/>
                <a:sym typeface="Noto Sans"/>
              </a:rPr>
              <a:t>Choose ALB if:</a:t>
            </a:r>
            <a:endParaRPr sz="1200" b="1">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Application Load Balancer is best suited for load balancing of HTTP and HTTPS traffic and provides advanced request routing targeted at the delivery of modern application architectures, including microservices and containers.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Applications need advanced routing (host-based, URL-based, query string based).</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Run multiple services (microservices) behind a single load balancer.</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1000"/>
              </a:spcBef>
              <a:spcAft>
                <a:spcPts val="0"/>
              </a:spcAft>
              <a:buClr>
                <a:schemeClr val="dk1"/>
              </a:buClr>
              <a:buSzPts val="1100"/>
              <a:buFont typeface="Arial"/>
              <a:buNone/>
            </a:pPr>
            <a:r>
              <a:rPr lang="en-US" sz="1200" b="1">
                <a:solidFill>
                  <a:schemeClr val="dk1"/>
                </a:solidFill>
                <a:latin typeface="Noto Sans"/>
                <a:ea typeface="Noto Sans"/>
                <a:cs typeface="Noto Sans"/>
                <a:sym typeface="Noto Sans"/>
              </a:rPr>
              <a:t>Choose NLB if:</a:t>
            </a:r>
            <a:endParaRPr sz="1200" b="1">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Network Load Balancer is best suited for load balancing of TCP traffic where extreme performance is required. It is capable of handling millions of requests per second while maintaining ultra-low latencies, and it is optimized to handle sudden and volatile traffic patterns.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You want to share/expose your services (e.g. SaaS services) to other consumers in different VPCs using PrivateLink VPC Endpoint.</a:t>
            </a:r>
            <a:endParaRPr sz="1200">
              <a:solidFill>
                <a:schemeClr val="dk1"/>
              </a:solidFill>
              <a:latin typeface="Noto Sans"/>
              <a:ea typeface="Noto Sans"/>
              <a:cs typeface="Noto Sans"/>
              <a:sym typeface="Noto Sans"/>
            </a:endParaRPr>
          </a:p>
          <a:p>
            <a:pPr marL="457200" marR="0" lvl="0" indent="-304800" algn="l" rtl="0">
              <a:spcBef>
                <a:spcPts val="1000"/>
              </a:spcBef>
              <a:spcAft>
                <a:spcPts val="1000"/>
              </a:spcAft>
              <a:buClr>
                <a:schemeClr val="dk1"/>
              </a:buClr>
              <a:buSzPts val="1200"/>
              <a:buFont typeface="Noto Sans"/>
              <a:buChar char="●"/>
            </a:pPr>
            <a:r>
              <a:rPr lang="en-US" sz="1200">
                <a:solidFill>
                  <a:schemeClr val="dk1"/>
                </a:solidFill>
                <a:latin typeface="Noto Sans"/>
                <a:ea typeface="Noto Sans"/>
                <a:cs typeface="Noto Sans"/>
                <a:sym typeface="Noto Sans"/>
              </a:rPr>
              <a:t>You need a static IP address that can be used by applications as the front-end IP of the load balancer.</a:t>
            </a:r>
            <a:endParaRPr sz="1200">
              <a:solidFill>
                <a:schemeClr val="dk1"/>
              </a:solidFill>
              <a:latin typeface="Noto Sans"/>
              <a:ea typeface="Noto Sans"/>
              <a:cs typeface="Noto Sans"/>
              <a:sym typeface="Noto Sans"/>
            </a:endParaRPr>
          </a:p>
        </p:txBody>
      </p:sp>
      <p:sp>
        <p:nvSpPr>
          <p:cNvPr id="1188" name="Google Shape;1188;p6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Use Case</a:t>
            </a:r>
            <a:endParaRPr sz="1600" b="1">
              <a:solidFill>
                <a:schemeClr val="dk1"/>
              </a:solidFill>
              <a:latin typeface="Noto Sans"/>
              <a:ea typeface="Noto Sans"/>
              <a:cs typeface="Noto Sans"/>
              <a:sym typeface="No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61"/>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195" name="Google Shape;1195;p61"/>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#7</a:t>
            </a:r>
            <a:endParaRPr/>
          </a:p>
        </p:txBody>
      </p:sp>
      <p:sp>
        <p:nvSpPr>
          <p:cNvPr id="1196" name="Google Shape;1196;p61"/>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Monitoring and Logging</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199" name="Google Shape;1199;p61"/>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pic>
        <p:nvPicPr>
          <p:cNvPr id="1204" name="Google Shape;1204;p6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05" name="Google Shape;1205;p62"/>
          <p:cNvGrpSpPr/>
          <p:nvPr/>
        </p:nvGrpSpPr>
        <p:grpSpPr>
          <a:xfrm>
            <a:off x="648321" y="338541"/>
            <a:ext cx="6882000" cy="735185"/>
            <a:chOff x="648321" y="434510"/>
            <a:chExt cx="6882000" cy="735185"/>
          </a:xfrm>
        </p:grpSpPr>
        <p:sp>
          <p:nvSpPr>
            <p:cNvPr id="1206" name="Google Shape;1206;p6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#7</a:t>
              </a:r>
              <a:endParaRPr sz="2400" b="1">
                <a:solidFill>
                  <a:schemeClr val="lt1"/>
                </a:solidFill>
                <a:latin typeface="Noto Sans"/>
                <a:ea typeface="Noto Sans"/>
                <a:cs typeface="Noto Sans"/>
                <a:sym typeface="Noto Sans"/>
              </a:endParaRPr>
            </a:p>
          </p:txBody>
        </p:sp>
        <p:sp>
          <p:nvSpPr>
            <p:cNvPr id="1207" name="Google Shape;1207;p6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Monitoring and Logging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10" name="Google Shape;1210;p62"/>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Amazon CloudWatch for monitoring.</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Set up alarms and notifications for resource utilization.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Centralized logging with services e.g. Amazon CloudWatch Logs.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211" name="Google Shape;1211;p6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212" name="Google Shape;1212;p62"/>
          <p:cNvSpPr txBox="1"/>
          <p:nvPr/>
        </p:nvSpPr>
        <p:spPr>
          <a:xfrm>
            <a:off x="766762" y="3767700"/>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Amazon CloudWatch for monitoring.</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Set up alarms and notifications for resource utilization.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Centralized logging with services e.g. Amazon CloudWatch Logs.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213" name="Google Shape;1213;p62"/>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pic>
        <p:nvPicPr>
          <p:cNvPr id="1218" name="Google Shape;1218;p6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19" name="Google Shape;1219;p63"/>
          <p:cNvGrpSpPr/>
          <p:nvPr/>
        </p:nvGrpSpPr>
        <p:grpSpPr>
          <a:xfrm>
            <a:off x="648321" y="338541"/>
            <a:ext cx="6882000" cy="735185"/>
            <a:chOff x="648321" y="434510"/>
            <a:chExt cx="6882000" cy="735185"/>
          </a:xfrm>
        </p:grpSpPr>
        <p:sp>
          <p:nvSpPr>
            <p:cNvPr id="1220" name="Google Shape;1220;p6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#7</a:t>
              </a:r>
              <a:endParaRPr sz="2400" b="1">
                <a:solidFill>
                  <a:schemeClr val="lt1"/>
                </a:solidFill>
                <a:latin typeface="Noto Sans"/>
                <a:ea typeface="Noto Sans"/>
                <a:cs typeface="Noto Sans"/>
                <a:sym typeface="Noto Sans"/>
              </a:endParaRPr>
            </a:p>
          </p:txBody>
        </p:sp>
        <p:sp>
          <p:nvSpPr>
            <p:cNvPr id="1221" name="Google Shape;1221;p6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Monitoring and Logging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24" name="Google Shape;1224;p63"/>
          <p:cNvSpPr txBox="1"/>
          <p:nvPr/>
        </p:nvSpPr>
        <p:spPr>
          <a:xfrm>
            <a:off x="766775" y="2075425"/>
            <a:ext cx="106584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For what purpose do you use CloudWatch or Kibana?</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-&gt; (Answer completed) Using CloudWatch when monitoring AWS Managed</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225" name="Google Shape;1225;p6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6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31" name="Google Shape;1231;p64"/>
          <p:cNvGrpSpPr/>
          <p:nvPr/>
        </p:nvGrpSpPr>
        <p:grpSpPr>
          <a:xfrm>
            <a:off x="648321" y="338541"/>
            <a:ext cx="6882000" cy="735185"/>
            <a:chOff x="648321" y="434510"/>
            <a:chExt cx="6882000" cy="735185"/>
          </a:xfrm>
        </p:grpSpPr>
        <p:sp>
          <p:nvSpPr>
            <p:cNvPr id="1232" name="Google Shape;1232;p6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#7</a:t>
              </a:r>
              <a:endParaRPr sz="2400" b="1">
                <a:solidFill>
                  <a:schemeClr val="lt1"/>
                </a:solidFill>
                <a:latin typeface="Noto Sans"/>
                <a:ea typeface="Noto Sans"/>
                <a:cs typeface="Noto Sans"/>
                <a:sym typeface="Noto Sans"/>
              </a:endParaRPr>
            </a:p>
          </p:txBody>
        </p:sp>
        <p:sp>
          <p:nvSpPr>
            <p:cNvPr id="1233" name="Google Shape;1233;p6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Monitoring and Logging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36" name="Google Shape;1236;p6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Opensearch service integration Application logs</a:t>
            </a:r>
            <a:endParaRPr sz="1600" b="1">
              <a:solidFill>
                <a:schemeClr val="dk1"/>
              </a:solidFill>
              <a:latin typeface="Noto Sans"/>
              <a:ea typeface="Noto Sans"/>
              <a:cs typeface="Noto Sans"/>
              <a:sym typeface="Noto Sans"/>
            </a:endParaRPr>
          </a:p>
        </p:txBody>
      </p:sp>
      <p:pic>
        <p:nvPicPr>
          <p:cNvPr id="1237" name="Google Shape;1237;p64"/>
          <p:cNvPicPr preferRelativeResize="0"/>
          <p:nvPr/>
        </p:nvPicPr>
        <p:blipFill>
          <a:blip r:embed="rId4">
            <a:alphaModFix/>
          </a:blip>
          <a:stretch>
            <a:fillRect/>
          </a:stretch>
        </p:blipFill>
        <p:spPr>
          <a:xfrm>
            <a:off x="1036650" y="2994574"/>
            <a:ext cx="4905615" cy="2912700"/>
          </a:xfrm>
          <a:prstGeom prst="rect">
            <a:avLst/>
          </a:prstGeom>
          <a:noFill/>
          <a:ln>
            <a:noFill/>
          </a:ln>
        </p:spPr>
      </p:pic>
      <p:sp>
        <p:nvSpPr>
          <p:cNvPr id="1238" name="Google Shape;1238;p64"/>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For bigger production environments, we recommend using Logstash and adding a caching tier before data goes to Elasticsearch for processing. Apache Kafka works well here for buffering incoming log streams from containers. AWS has a fully managed service, AWS MSK, that enables users to get up and running immediately with Kafka. The combination of Kafka, MSK, and Logstash is ideal for processing large volumes of incoming logs.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pic>
        <p:nvPicPr>
          <p:cNvPr id="1239" name="Google Shape;1239;p64"/>
          <p:cNvPicPr preferRelativeResize="0"/>
          <p:nvPr/>
        </p:nvPicPr>
        <p:blipFill>
          <a:blip r:embed="rId5">
            <a:alphaModFix/>
          </a:blip>
          <a:stretch>
            <a:fillRect/>
          </a:stretch>
        </p:blipFill>
        <p:spPr>
          <a:xfrm>
            <a:off x="7156250" y="2994575"/>
            <a:ext cx="3992776" cy="2912699"/>
          </a:xfrm>
          <a:prstGeom prst="rect">
            <a:avLst/>
          </a:prstGeom>
          <a:noFill/>
          <a:ln>
            <a:noFill/>
          </a:ln>
        </p:spPr>
      </p:pic>
      <p:sp>
        <p:nvSpPr>
          <p:cNvPr id="1240" name="Google Shape;1240;p64"/>
          <p:cNvSpPr/>
          <p:nvPr/>
        </p:nvSpPr>
        <p:spPr>
          <a:xfrm>
            <a:off x="6335956" y="3449544"/>
            <a:ext cx="426600" cy="1651200"/>
          </a:xfrm>
          <a:prstGeom prst="notchedRightArrow">
            <a:avLst>
              <a:gd name="adj1" fmla="val 50000"/>
              <a:gd name="adj2" fmla="val 50000"/>
            </a:avLst>
          </a:prstGeom>
          <a:solidFill>
            <a:srgbClr val="7F7F7F">
              <a:alpha val="20000"/>
            </a:srgbClr>
          </a:solidFill>
          <a:ln w="9525" cap="flat" cmpd="sng">
            <a:solidFill>
              <a:srgbClr val="00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9"/>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42" name="Google Shape;142;p19"/>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#2</a:t>
            </a:r>
            <a:endParaRPr/>
          </a:p>
        </p:txBody>
      </p:sp>
      <p:sp>
        <p:nvSpPr>
          <p:cNvPr id="143" name="Google Shape;143;p19"/>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Containerization</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46" name="Google Shape;146;p19"/>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pic>
        <p:nvPicPr>
          <p:cNvPr id="1245" name="Google Shape;1245;p6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46" name="Google Shape;1246;p65"/>
          <p:cNvGrpSpPr/>
          <p:nvPr/>
        </p:nvGrpSpPr>
        <p:grpSpPr>
          <a:xfrm>
            <a:off x="648321" y="338541"/>
            <a:ext cx="6882000" cy="735185"/>
            <a:chOff x="648321" y="434510"/>
            <a:chExt cx="6882000" cy="735185"/>
          </a:xfrm>
        </p:grpSpPr>
        <p:sp>
          <p:nvSpPr>
            <p:cNvPr id="1247" name="Google Shape;1247;p6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#7</a:t>
              </a:r>
              <a:endParaRPr sz="2400" b="1">
                <a:solidFill>
                  <a:schemeClr val="lt1"/>
                </a:solidFill>
                <a:latin typeface="Noto Sans"/>
                <a:ea typeface="Noto Sans"/>
                <a:cs typeface="Noto Sans"/>
                <a:sym typeface="Noto Sans"/>
              </a:endParaRPr>
            </a:p>
          </p:txBody>
        </p:sp>
        <p:sp>
          <p:nvSpPr>
            <p:cNvPr id="1248" name="Google Shape;1248;p6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Monitoring and Logging</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51" name="Google Shape;1251;p6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CloudWatch gather AWS Services logs</a:t>
            </a:r>
            <a:endParaRPr sz="1600" b="1">
              <a:solidFill>
                <a:schemeClr val="dk1"/>
              </a:solidFill>
              <a:latin typeface="Noto Sans"/>
              <a:ea typeface="Noto Sans"/>
              <a:cs typeface="Noto Sans"/>
              <a:sym typeface="Noto Sans"/>
            </a:endParaRPr>
          </a:p>
        </p:txBody>
      </p:sp>
      <p:sp>
        <p:nvSpPr>
          <p:cNvPr id="1252" name="Google Shape;1252;p65"/>
          <p:cNvSpPr txBox="1"/>
          <p:nvPr/>
        </p:nvSpPr>
        <p:spPr>
          <a:xfrm>
            <a:off x="766775" y="2075425"/>
            <a:ext cx="56304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232F3E"/>
                </a:solidFill>
                <a:latin typeface="Helvetica Neue"/>
                <a:ea typeface="Helvetica Neue"/>
                <a:cs typeface="Helvetica Neue"/>
                <a:sym typeface="Helvetica Neue"/>
              </a:rPr>
              <a:t>Amazon CloudWatch is an AWS monitoring service for cloud resources and the applications that you run on AWS. You can use Amazon CloudWatch to collect and track metrics, collect and monitor log files, and set alarms. Amazon CloudWatch can monitor AWS resources, such as Amazon EC2 instances, Amazon DynamoDB tables, and Amazon RDS DB instances, in addition to custom metrics generated by your applications and services, and any log files that your applications generate, hosted on premises, hybrid, or on other clouds. You can use Amazon CloudWatch to gain system-wide visibility into resource utilization, application performance, and operational health. You can use these insights to react and keep your application running smoothly.</a:t>
            </a:r>
            <a:endParaRPr sz="1200">
              <a:solidFill>
                <a:schemeClr val="dk1"/>
              </a:solidFill>
              <a:latin typeface="Noto Sans"/>
              <a:ea typeface="Noto Sans"/>
              <a:cs typeface="Noto Sans"/>
              <a:sym typeface="Noto Sans"/>
            </a:endParaRPr>
          </a:p>
        </p:txBody>
      </p:sp>
      <p:pic>
        <p:nvPicPr>
          <p:cNvPr id="1253" name="Google Shape;1253;p65"/>
          <p:cNvPicPr preferRelativeResize="0"/>
          <p:nvPr/>
        </p:nvPicPr>
        <p:blipFill>
          <a:blip r:embed="rId4">
            <a:alphaModFix/>
          </a:blip>
          <a:stretch>
            <a:fillRect/>
          </a:stretch>
        </p:blipFill>
        <p:spPr>
          <a:xfrm>
            <a:off x="7299451" y="2075425"/>
            <a:ext cx="4125749" cy="3920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pic>
        <p:nvPicPr>
          <p:cNvPr id="1259" name="Google Shape;1259;p66"/>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260" name="Google Shape;1260;p66"/>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#8</a:t>
            </a:r>
            <a:endParaRPr/>
          </a:p>
        </p:txBody>
      </p:sp>
      <p:sp>
        <p:nvSpPr>
          <p:cNvPr id="1261" name="Google Shape;1261;p66"/>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Security and Identity Access Management(IAM)</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264" name="Google Shape;1264;p66"/>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69" name="Google Shape;1269;p6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70" name="Google Shape;1270;p67"/>
          <p:cNvGrpSpPr/>
          <p:nvPr/>
        </p:nvGrpSpPr>
        <p:grpSpPr>
          <a:xfrm>
            <a:off x="648321" y="338541"/>
            <a:ext cx="6882000" cy="735185"/>
            <a:chOff x="648321" y="434510"/>
            <a:chExt cx="6882000" cy="735185"/>
          </a:xfrm>
        </p:grpSpPr>
        <p:sp>
          <p:nvSpPr>
            <p:cNvPr id="1271" name="Google Shape;1271;p6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#8</a:t>
              </a:r>
              <a:endParaRPr sz="2400" b="1">
                <a:solidFill>
                  <a:schemeClr val="lt1"/>
                </a:solidFill>
                <a:latin typeface="Noto Sans"/>
                <a:ea typeface="Noto Sans"/>
                <a:cs typeface="Noto Sans"/>
                <a:sym typeface="Noto Sans"/>
              </a:endParaRPr>
            </a:p>
          </p:txBody>
        </p:sp>
        <p:sp>
          <p:nvSpPr>
            <p:cNvPr id="1272" name="Google Shape;1272;p6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Security and Identity Access Management(IAM)</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75" name="Google Shape;1275;p67"/>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IAM roles and policies used in the project.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Security best practices and access controls.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AWS Identity and Access Management (IAM) policies.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276" name="Google Shape;1276;p6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277" name="Google Shape;1277;p67"/>
          <p:cNvSpPr txBox="1"/>
          <p:nvPr/>
        </p:nvSpPr>
        <p:spPr>
          <a:xfrm>
            <a:off x="766762" y="3761125"/>
            <a:ext cx="106584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IAM roles and policies used in the project.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Security best practices and access controls.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Evaluate AWS Identity and Access Management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(IAM) policies.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278" name="Google Shape;1278;p67"/>
          <p:cNvSpPr txBox="1"/>
          <p:nvPr/>
        </p:nvSpPr>
        <p:spPr>
          <a:xfrm>
            <a:off x="766787" y="34224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6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284" name="Google Shape;1284;p68"/>
          <p:cNvGrpSpPr/>
          <p:nvPr/>
        </p:nvGrpSpPr>
        <p:grpSpPr>
          <a:xfrm>
            <a:off x="648321" y="338541"/>
            <a:ext cx="6882000" cy="735185"/>
            <a:chOff x="648321" y="434510"/>
            <a:chExt cx="6882000" cy="735185"/>
          </a:xfrm>
        </p:grpSpPr>
        <p:sp>
          <p:nvSpPr>
            <p:cNvPr id="1285" name="Google Shape;1285;p6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#8</a:t>
              </a:r>
              <a:endParaRPr sz="2400" b="1">
                <a:solidFill>
                  <a:schemeClr val="lt1"/>
                </a:solidFill>
                <a:latin typeface="Noto Sans"/>
                <a:ea typeface="Noto Sans"/>
                <a:cs typeface="Noto Sans"/>
                <a:sym typeface="Noto Sans"/>
              </a:endParaRPr>
            </a:p>
          </p:txBody>
        </p:sp>
        <p:sp>
          <p:nvSpPr>
            <p:cNvPr id="1286" name="Google Shape;1286;p6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Security and Identity Access Management(IAM)</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289" name="Google Shape;1289;p6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CDC Team follow</a:t>
            </a:r>
            <a:endParaRPr sz="1600" b="1">
              <a:solidFill>
                <a:schemeClr val="dk1"/>
              </a:solidFill>
              <a:latin typeface="Noto Sans"/>
              <a:ea typeface="Noto Sans"/>
              <a:cs typeface="Noto Sans"/>
              <a:sym typeface="Noto Sans"/>
            </a:endParaRPr>
          </a:p>
        </p:txBody>
      </p:sp>
      <p:sp>
        <p:nvSpPr>
          <p:cNvPr id="1290" name="Google Shape;1290;p68"/>
          <p:cNvSpPr txBox="1"/>
          <p:nvPr/>
        </p:nvSpPr>
        <p:spPr>
          <a:xfrm>
            <a:off x="766762" y="3761125"/>
            <a:ext cx="106584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1296" name="Google Shape;1296;p69"/>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297" name="Google Shape;1297;p69"/>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#9</a:t>
            </a:r>
            <a:endParaRPr/>
          </a:p>
        </p:txBody>
      </p:sp>
      <p:sp>
        <p:nvSpPr>
          <p:cNvPr id="1298" name="Google Shape;1298;p69"/>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Content Delivery</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301" name="Google Shape;1301;p69"/>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pic>
        <p:nvPicPr>
          <p:cNvPr id="1306" name="Google Shape;1306;p7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07" name="Google Shape;1307;p70"/>
          <p:cNvGrpSpPr/>
          <p:nvPr/>
        </p:nvGrpSpPr>
        <p:grpSpPr>
          <a:xfrm>
            <a:off x="648321" y="338541"/>
            <a:ext cx="6882000" cy="735185"/>
            <a:chOff x="648321" y="434510"/>
            <a:chExt cx="6882000" cy="735185"/>
          </a:xfrm>
        </p:grpSpPr>
        <p:sp>
          <p:nvSpPr>
            <p:cNvPr id="1308" name="Google Shape;1308;p7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#9</a:t>
              </a:r>
              <a:endParaRPr sz="2400" b="1">
                <a:solidFill>
                  <a:schemeClr val="lt1"/>
                </a:solidFill>
                <a:latin typeface="Noto Sans"/>
                <a:ea typeface="Noto Sans"/>
                <a:cs typeface="Noto Sans"/>
                <a:sym typeface="Noto Sans"/>
              </a:endParaRPr>
            </a:p>
          </p:txBody>
        </p:sp>
        <p:sp>
          <p:nvSpPr>
            <p:cNvPr id="1309" name="Google Shape;1309;p7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Content Delivery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12" name="Google Shape;1312;p70"/>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Amazon CloudFront for content delivery.</a:t>
            </a:r>
            <a:endParaRPr sz="1200">
              <a:solidFill>
                <a:schemeClr val="dk1"/>
              </a:solidFill>
              <a:latin typeface="Noto Sans"/>
              <a:ea typeface="Noto Sans"/>
              <a:cs typeface="Noto Sans"/>
              <a:sym typeface="Noto Sans"/>
            </a:endParaRPr>
          </a:p>
        </p:txBody>
      </p:sp>
      <p:sp>
        <p:nvSpPr>
          <p:cNvPr id="1313" name="Google Shape;1313;p7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314" name="Google Shape;1314;p70"/>
          <p:cNvSpPr txBox="1"/>
          <p:nvPr/>
        </p:nvSpPr>
        <p:spPr>
          <a:xfrm>
            <a:off x="766762" y="31549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Amazon CloudFront for content delivery.</a:t>
            </a:r>
            <a:endParaRPr sz="1200">
              <a:solidFill>
                <a:schemeClr val="dk1"/>
              </a:solidFill>
              <a:latin typeface="Noto Sans"/>
              <a:ea typeface="Noto Sans"/>
              <a:cs typeface="Noto Sans"/>
              <a:sym typeface="Noto Sans"/>
            </a:endParaRPr>
          </a:p>
        </p:txBody>
      </p:sp>
      <p:sp>
        <p:nvSpPr>
          <p:cNvPr id="1315" name="Google Shape;1315;p70"/>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pic>
        <p:nvPicPr>
          <p:cNvPr id="1320" name="Google Shape;1320;p7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21" name="Google Shape;1321;p71"/>
          <p:cNvGrpSpPr/>
          <p:nvPr/>
        </p:nvGrpSpPr>
        <p:grpSpPr>
          <a:xfrm>
            <a:off x="648321" y="338541"/>
            <a:ext cx="6882000" cy="735185"/>
            <a:chOff x="648321" y="434510"/>
            <a:chExt cx="6882000" cy="735185"/>
          </a:xfrm>
        </p:grpSpPr>
        <p:sp>
          <p:nvSpPr>
            <p:cNvPr id="1322" name="Google Shape;1322;p7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#9</a:t>
              </a:r>
              <a:endParaRPr sz="2400" b="1">
                <a:solidFill>
                  <a:schemeClr val="lt1"/>
                </a:solidFill>
                <a:latin typeface="Noto Sans"/>
                <a:ea typeface="Noto Sans"/>
                <a:cs typeface="Noto Sans"/>
                <a:sym typeface="Noto Sans"/>
              </a:endParaRPr>
            </a:p>
          </p:txBody>
        </p:sp>
        <p:sp>
          <p:nvSpPr>
            <p:cNvPr id="1323" name="Google Shape;1323;p7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Content Delivery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26" name="Google Shape;1326;p71"/>
          <p:cNvSpPr txBox="1"/>
          <p:nvPr/>
        </p:nvSpPr>
        <p:spPr>
          <a:xfrm>
            <a:off x="766775" y="2075425"/>
            <a:ext cx="106584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1.Do you plan to use Cloudfront for this proposal and design?</a:t>
            </a: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(Answer completed)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After discussion on migration and cost, to be confirmed later, business issue, not technical issue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What files will be cached in the current project? Is there any other content worth caching?</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327" name="Google Shape;1327;p7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1332" name="Google Shape;1332;p7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33" name="Google Shape;1333;p72"/>
          <p:cNvGrpSpPr/>
          <p:nvPr/>
        </p:nvGrpSpPr>
        <p:grpSpPr>
          <a:xfrm>
            <a:off x="648321" y="338541"/>
            <a:ext cx="6882000" cy="735185"/>
            <a:chOff x="648321" y="434510"/>
            <a:chExt cx="6882000" cy="735185"/>
          </a:xfrm>
        </p:grpSpPr>
        <p:sp>
          <p:nvSpPr>
            <p:cNvPr id="1334" name="Google Shape;1334;p7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#9</a:t>
              </a:r>
              <a:endParaRPr sz="2400" b="1">
                <a:solidFill>
                  <a:schemeClr val="lt1"/>
                </a:solidFill>
                <a:latin typeface="Noto Sans"/>
                <a:ea typeface="Noto Sans"/>
                <a:cs typeface="Noto Sans"/>
                <a:sym typeface="Noto Sans"/>
              </a:endParaRPr>
            </a:p>
          </p:txBody>
        </p:sp>
        <p:sp>
          <p:nvSpPr>
            <p:cNvPr id="1335" name="Google Shape;1335;p7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Content Delivery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38" name="Google Shape;1338;p72"/>
          <p:cNvSpPr txBox="1"/>
          <p:nvPr/>
        </p:nvSpPr>
        <p:spPr>
          <a:xfrm>
            <a:off x="766775" y="2075425"/>
            <a:ext cx="10658400" cy="999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SzPts val="1100"/>
              <a:buNone/>
            </a:pPr>
            <a:r>
              <a:rPr lang="en-US" sz="1100">
                <a:solidFill>
                  <a:schemeClr val="dk1"/>
                </a:solidFill>
              </a:rPr>
              <a:t>CloudFront caches responses that meet all of the requirements in this section. Some of these requirements are specified by</a:t>
            </a:r>
            <a:r>
              <a:rPr lang="en-US" sz="1100">
                <a:solidFill>
                  <a:schemeClr val="dk1"/>
                </a:solidFill>
                <a:uFill>
                  <a:noFill/>
                </a:uFill>
                <a:hlinkClick r:id="rId4">
                  <a:extLst>
                    <a:ext uri="{A12FA001-AC4F-418D-AE19-62706E023703}">
                      <ahyp:hlinkClr xmlns:ahyp="http://schemas.microsoft.com/office/drawing/2018/hyperlinkcolor" val="tx"/>
                    </a:ext>
                  </a:extLst>
                </a:hlinkClick>
              </a:rPr>
              <a:t> </a:t>
            </a:r>
            <a:r>
              <a:rPr lang="en-US" sz="1100" u="sng">
                <a:solidFill>
                  <a:schemeClr val="hlink"/>
                </a:solidFill>
                <a:hlinkClick r:id="rId4"/>
              </a:rPr>
              <a:t>RFC 7234</a:t>
            </a:r>
            <a:r>
              <a:rPr lang="en-US" sz="1100">
                <a:solidFill>
                  <a:schemeClr val="dk1"/>
                </a:solidFill>
              </a:rPr>
              <a:t>, and others are specific to CloudFront. May periodically change the exact set of conditions under which it caches content. If you want to explicitly prevent CloudFront from caching your content, follow the guidelines in RFC 7234 to determine how to specify a guaranteed-uncacheable response. </a:t>
            </a:r>
            <a:endParaRPr sz="1100">
              <a:solidFill>
                <a:schemeClr val="dk1"/>
              </a:solidFill>
            </a:endParaRPr>
          </a:p>
          <a:p>
            <a:pPr marL="0" lvl="0" indent="0" algn="l" rtl="0">
              <a:lnSpc>
                <a:spcPct val="115000"/>
              </a:lnSpc>
              <a:spcBef>
                <a:spcPts val="1200"/>
              </a:spcBef>
              <a:spcAft>
                <a:spcPts val="1200"/>
              </a:spcAft>
              <a:buSzPts val="1100"/>
              <a:buNone/>
            </a:pPr>
            <a:r>
              <a:rPr lang="en-US" sz="1100">
                <a:solidFill>
                  <a:schemeClr val="dk1"/>
                </a:solidFill>
              </a:rPr>
              <a:t>Cloud CDN stores responses in cache if all of the following are true. (Next Deck)</a:t>
            </a:r>
            <a:endParaRPr sz="1200">
              <a:solidFill>
                <a:schemeClr val="dk1"/>
              </a:solidFill>
              <a:latin typeface="Noto Sans"/>
              <a:ea typeface="Noto Sans"/>
              <a:cs typeface="Noto Sans"/>
              <a:sym typeface="Noto Sans"/>
            </a:endParaRPr>
          </a:p>
        </p:txBody>
      </p:sp>
      <p:sp>
        <p:nvSpPr>
          <p:cNvPr id="1339" name="Google Shape;1339;p7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Cacheable content</a:t>
            </a:r>
            <a:endParaRPr sz="1600" b="1">
              <a:solidFill>
                <a:schemeClr val="dk1"/>
              </a:solidFill>
              <a:latin typeface="Noto Sans"/>
              <a:ea typeface="Noto Sans"/>
              <a:cs typeface="Noto Sans"/>
              <a:sym typeface="No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pic>
        <p:nvPicPr>
          <p:cNvPr id="1344" name="Google Shape;1344;p7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45" name="Google Shape;1345;p73"/>
          <p:cNvGrpSpPr/>
          <p:nvPr/>
        </p:nvGrpSpPr>
        <p:grpSpPr>
          <a:xfrm>
            <a:off x="648321" y="338541"/>
            <a:ext cx="6882000" cy="735185"/>
            <a:chOff x="648321" y="434510"/>
            <a:chExt cx="6882000" cy="735185"/>
          </a:xfrm>
        </p:grpSpPr>
        <p:sp>
          <p:nvSpPr>
            <p:cNvPr id="1346" name="Google Shape;1346;p7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#9</a:t>
              </a:r>
              <a:endParaRPr sz="2400" b="1">
                <a:solidFill>
                  <a:schemeClr val="lt1"/>
                </a:solidFill>
                <a:latin typeface="Noto Sans"/>
                <a:ea typeface="Noto Sans"/>
                <a:cs typeface="Noto Sans"/>
                <a:sym typeface="Noto Sans"/>
              </a:endParaRPr>
            </a:p>
          </p:txBody>
        </p:sp>
        <p:sp>
          <p:nvSpPr>
            <p:cNvPr id="1347" name="Google Shape;1347;p7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Content Delivery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graphicFrame>
        <p:nvGraphicFramePr>
          <p:cNvPr id="1350" name="Google Shape;1350;p73"/>
          <p:cNvGraphicFramePr/>
          <p:nvPr/>
        </p:nvGraphicFramePr>
        <p:xfrm>
          <a:off x="986638" y="1525700"/>
          <a:ext cx="10472725" cy="4561750"/>
        </p:xfrm>
        <a:graphic>
          <a:graphicData uri="http://schemas.openxmlformats.org/drawingml/2006/table">
            <a:tbl>
              <a:tblPr>
                <a:noFill/>
                <a:tableStyleId>{8D7B8939-AEAA-48A8-944A-A8F67A90744A}</a:tableStyleId>
              </a:tblPr>
              <a:tblGrid>
                <a:gridCol w="1952950">
                  <a:extLst>
                    <a:ext uri="{9D8B030D-6E8A-4147-A177-3AD203B41FA5}">
                      <a16:colId xmlns:a16="http://schemas.microsoft.com/office/drawing/2014/main" val="20000"/>
                    </a:ext>
                  </a:extLst>
                </a:gridCol>
                <a:gridCol w="85197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1000" b="1"/>
                        <a:t>Attribute</a:t>
                      </a:r>
                      <a:endParaRPr sz="1000" b="1"/>
                    </a:p>
                  </a:txBody>
                  <a:tcPr marL="91425" marR="91425" marT="91425" marB="91425"/>
                </a:tc>
                <a:tc>
                  <a:txBody>
                    <a:bodyPr/>
                    <a:lstStyle/>
                    <a:p>
                      <a:pPr marL="0" lvl="0" indent="0" algn="ctr" rtl="0">
                        <a:spcBef>
                          <a:spcPts val="0"/>
                        </a:spcBef>
                        <a:spcAft>
                          <a:spcPts val="0"/>
                        </a:spcAft>
                        <a:buNone/>
                      </a:pPr>
                      <a:r>
                        <a:rPr lang="en-US" sz="1000" b="1"/>
                        <a:t>Requirement</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000"/>
                        <a:t>Served by</a:t>
                      </a:r>
                      <a:endParaRPr sz="1000"/>
                    </a:p>
                  </a:txBody>
                  <a:tcPr marL="91425" marR="91425" marT="91425" marB="91425"/>
                </a:tc>
                <a:tc>
                  <a:txBody>
                    <a:bodyPr/>
                    <a:lstStyle/>
                    <a:p>
                      <a:pPr marL="0" lvl="0" indent="0" algn="l" rtl="0">
                        <a:spcBef>
                          <a:spcPts val="0"/>
                        </a:spcBef>
                        <a:spcAft>
                          <a:spcPts val="0"/>
                        </a:spcAft>
                        <a:buNone/>
                      </a:pPr>
                      <a:r>
                        <a:rPr lang="en-US" sz="1000"/>
                        <a:t>Backend service, backend bucket, or an external backend with Cloud CDN enabled</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000"/>
                        <a:t>In response to</a:t>
                      </a:r>
                      <a:endParaRPr sz="1000"/>
                    </a:p>
                  </a:txBody>
                  <a:tcPr marL="91425" marR="91425" marT="91425" marB="91425"/>
                </a:tc>
                <a:tc>
                  <a:txBody>
                    <a:bodyPr/>
                    <a:lstStyle/>
                    <a:p>
                      <a:pPr marL="0" lvl="0" indent="0" algn="l" rtl="0">
                        <a:spcBef>
                          <a:spcPts val="0"/>
                        </a:spcBef>
                        <a:spcAft>
                          <a:spcPts val="0"/>
                        </a:spcAft>
                        <a:buNone/>
                      </a:pPr>
                      <a:r>
                        <a:rPr lang="en-US" sz="1000"/>
                        <a:t>GET request</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000"/>
                        <a:t>Status code</a:t>
                      </a:r>
                      <a:endParaRPr sz="1000"/>
                    </a:p>
                  </a:txBody>
                  <a:tcPr marL="91425" marR="91425" marT="91425" marB="91425"/>
                </a:tc>
                <a:tc>
                  <a:txBody>
                    <a:bodyPr/>
                    <a:lstStyle/>
                    <a:p>
                      <a:pPr marL="0" lvl="0" indent="0" algn="l" rtl="0">
                        <a:spcBef>
                          <a:spcPts val="0"/>
                        </a:spcBef>
                        <a:spcAft>
                          <a:spcPts val="0"/>
                        </a:spcAft>
                        <a:buNone/>
                      </a:pPr>
                      <a:r>
                        <a:rPr lang="en-US" sz="1000"/>
                        <a:t>200, 203, 204, 206, 300, 301, 302, 307, 308, 404, 405, 410, 421, 451, or 501.</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000"/>
                        <a:t>Freshness</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000"/>
                        <a:t>The response has a Cache-Control header with a max-age or s-maxage directive, or an Expires header with a timestamp in the future.</a:t>
                      </a:r>
                      <a:endParaRPr sz="1000"/>
                    </a:p>
                    <a:p>
                      <a:pPr marL="0" lvl="0" indent="0" algn="l" rtl="0">
                        <a:spcBef>
                          <a:spcPts val="1000"/>
                        </a:spcBef>
                        <a:spcAft>
                          <a:spcPts val="0"/>
                        </a:spcAft>
                        <a:buClr>
                          <a:schemeClr val="dk1"/>
                        </a:buClr>
                        <a:buSzPts val="1100"/>
                        <a:buFont typeface="Arial"/>
                        <a:buNone/>
                      </a:pPr>
                      <a:r>
                        <a:rPr lang="en-US" sz="1000"/>
                        <a:t>For cacheable responses without an age (for example, with no-cache), the public directive must be explicitly provided.</a:t>
                      </a:r>
                      <a:endParaRPr sz="1000"/>
                    </a:p>
                    <a:p>
                      <a:pPr marL="0" lvl="0" indent="0" algn="l" rtl="0">
                        <a:spcBef>
                          <a:spcPts val="1000"/>
                        </a:spcBef>
                        <a:spcAft>
                          <a:spcPts val="0"/>
                        </a:spcAft>
                        <a:buClr>
                          <a:schemeClr val="dk1"/>
                        </a:buClr>
                        <a:buSzPts val="1100"/>
                        <a:buFont typeface="Arial"/>
                        <a:buNone/>
                      </a:pPr>
                      <a:r>
                        <a:rPr lang="en-US" sz="1000"/>
                        <a:t>With the CACHE_ALL_STATIC cache mode, if no freshness directives are present, a successful response with static content type is still eligible for caching.</a:t>
                      </a:r>
                      <a:endParaRPr sz="1000"/>
                    </a:p>
                    <a:p>
                      <a:pPr marL="0" lvl="0" indent="0" algn="l" rtl="0">
                        <a:spcBef>
                          <a:spcPts val="1000"/>
                        </a:spcBef>
                        <a:spcAft>
                          <a:spcPts val="0"/>
                        </a:spcAft>
                        <a:buClr>
                          <a:schemeClr val="dk1"/>
                        </a:buClr>
                        <a:buSzPts val="1100"/>
                        <a:buFont typeface="Arial"/>
                        <a:buNone/>
                      </a:pPr>
                      <a:r>
                        <a:rPr lang="en-US" sz="1000"/>
                        <a:t>With the FORCE_CACHE_ALL cache mode, any successful response is eligible for caching. This might result in caching of private, per-user (user identifiable) content. You should only set FORCE_CACHE_ALL on backends that aren't serving private or dynamic content, such as Cloud Storage buckets.</a:t>
                      </a:r>
                      <a:endParaRPr sz="1000"/>
                    </a:p>
                    <a:p>
                      <a:pPr marL="0" lvl="0" indent="0" algn="l" rtl="0">
                        <a:spcBef>
                          <a:spcPts val="1000"/>
                        </a:spcBef>
                        <a:spcAft>
                          <a:spcPts val="1000"/>
                        </a:spcAft>
                        <a:buNone/>
                      </a:pPr>
                      <a:r>
                        <a:rPr lang="en-US" sz="1000"/>
                        <a:t>If negative caching is enabled and the status code matches one for which negative caching specifies a TTL, the response is eligible for caching, even without explicit freshness directives.</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000"/>
                        <a:t>Content</a:t>
                      </a:r>
                      <a:endParaRPr sz="1000"/>
                    </a:p>
                  </a:txBody>
                  <a:tcPr marL="91425" marR="91425" marT="91425" marB="91425"/>
                </a:tc>
                <a:tc>
                  <a:txBody>
                    <a:bodyPr/>
                    <a:lstStyle/>
                    <a:p>
                      <a:pPr marL="0" lvl="0" indent="0" algn="l" rtl="0">
                        <a:spcBef>
                          <a:spcPts val="0"/>
                        </a:spcBef>
                        <a:spcAft>
                          <a:spcPts val="0"/>
                        </a:spcAft>
                        <a:buNone/>
                      </a:pPr>
                      <a:r>
                        <a:rPr lang="en-US" sz="1000"/>
                        <a:t>Contains a valid Content-Length, Content-Range, or Transfer-Encoding: chunked header.</a:t>
                      </a:r>
                      <a:endParaRPr sz="1000"/>
                    </a:p>
                    <a:p>
                      <a:pPr marL="0" lvl="0" indent="0" algn="l" rtl="0">
                        <a:spcBef>
                          <a:spcPts val="0"/>
                        </a:spcBef>
                        <a:spcAft>
                          <a:spcPts val="0"/>
                        </a:spcAft>
                        <a:buNone/>
                      </a:pPr>
                      <a:r>
                        <a:rPr lang="en-US" sz="1000"/>
                        <a:t>For example, a Content-Length header that correctly matches the size of the response.</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000"/>
                        <a:t>Size</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000"/>
                        <a:t>Less than or equal to the maximum size.</a:t>
                      </a:r>
                      <a:endParaRPr sz="1000"/>
                    </a:p>
                    <a:p>
                      <a:pPr marL="0" lvl="0" indent="0" algn="l" rtl="0">
                        <a:spcBef>
                          <a:spcPts val="0"/>
                        </a:spcBef>
                        <a:spcAft>
                          <a:spcPts val="0"/>
                        </a:spcAft>
                        <a:buNone/>
                      </a:pPr>
                      <a:r>
                        <a:rPr lang="en-US" sz="1000"/>
                        <a:t>For responses with sizes between 10 MB and 100 GB, see the additional cacheability constraints described in byte range requests.</a:t>
                      </a:r>
                      <a:endParaRPr sz="10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pic>
        <p:nvPicPr>
          <p:cNvPr id="1356" name="Google Shape;1356;p74"/>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357" name="Google Shape;1357;p74"/>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#10</a:t>
            </a:r>
            <a:endParaRPr/>
          </a:p>
        </p:txBody>
      </p:sp>
      <p:sp>
        <p:nvSpPr>
          <p:cNvPr id="1358" name="Google Shape;1358;p74"/>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High Availability and Disaster Recovery</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2" name="Google Shape;152;p20"/>
          <p:cNvGrpSpPr/>
          <p:nvPr/>
        </p:nvGrpSpPr>
        <p:grpSpPr>
          <a:xfrm>
            <a:off x="648321" y="338541"/>
            <a:ext cx="6882000" cy="735185"/>
            <a:chOff x="648321" y="434510"/>
            <a:chExt cx="6882000" cy="735185"/>
          </a:xfrm>
        </p:grpSpPr>
        <p:sp>
          <p:nvSpPr>
            <p:cNvPr id="153" name="Google Shape;153;p2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154" name="Google Shape;154;p2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7" name="Google Shape;157;p20"/>
          <p:cNvSpPr txBox="1"/>
          <p:nvPr/>
        </p:nvSpPr>
        <p:spPr>
          <a:xfrm>
            <a:off x="766775" y="20754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Explain the process and concepts involved in deployment and management of containers using AWS Fargate or Amazon ECS.</a:t>
            </a: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 Explain the process and concepts involved in integration with container orchestration tools e.g. EKS.</a:t>
            </a:r>
            <a:endParaRPr sz="1200">
              <a:solidFill>
                <a:schemeClr val="dk1"/>
              </a:solidFill>
              <a:latin typeface="Noto Sans"/>
              <a:ea typeface="Noto Sans"/>
              <a:cs typeface="Noto Sans"/>
              <a:sym typeface="Noto Sans"/>
            </a:endParaRPr>
          </a:p>
        </p:txBody>
      </p:sp>
      <p:sp>
        <p:nvSpPr>
          <p:cNvPr id="158" name="Google Shape;158;p2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59" name="Google Shape;159;p20"/>
          <p:cNvSpPr txBox="1"/>
          <p:nvPr/>
        </p:nvSpPr>
        <p:spPr>
          <a:xfrm>
            <a:off x="766762" y="3154925"/>
            <a:ext cx="10658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The proposed solution should explain the process and concepts involved in deployment and management of containers using AWS Fargate or Amazon ECS.</a:t>
            </a: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 The proposed solution should explain the process and concepts involved in integration with container orchestration tools e.g. EKS.</a:t>
            </a:r>
            <a:endParaRPr sz="1200">
              <a:solidFill>
                <a:schemeClr val="dk1"/>
              </a:solidFill>
              <a:latin typeface="Noto Sans"/>
              <a:ea typeface="Noto Sans"/>
              <a:cs typeface="Noto Sans"/>
              <a:sym typeface="Noto Sans"/>
            </a:endParaRPr>
          </a:p>
        </p:txBody>
      </p:sp>
      <p:sp>
        <p:nvSpPr>
          <p:cNvPr id="160" name="Google Shape;160;p20"/>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p7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66" name="Google Shape;1366;p75"/>
          <p:cNvGrpSpPr/>
          <p:nvPr/>
        </p:nvGrpSpPr>
        <p:grpSpPr>
          <a:xfrm>
            <a:off x="648321" y="338541"/>
            <a:ext cx="6882000" cy="735185"/>
            <a:chOff x="648321" y="434510"/>
            <a:chExt cx="6882000" cy="735185"/>
          </a:xfrm>
        </p:grpSpPr>
        <p:sp>
          <p:nvSpPr>
            <p:cNvPr id="1367" name="Google Shape;1367;p7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#10</a:t>
              </a:r>
              <a:endParaRPr sz="2400" b="1">
                <a:solidFill>
                  <a:schemeClr val="lt1"/>
                </a:solidFill>
                <a:latin typeface="Noto Sans"/>
                <a:ea typeface="Noto Sans"/>
                <a:cs typeface="Noto Sans"/>
                <a:sym typeface="Noto Sans"/>
              </a:endParaRPr>
            </a:p>
          </p:txBody>
        </p:sp>
        <p:sp>
          <p:nvSpPr>
            <p:cNvPr id="1368" name="Google Shape;1368;p7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High Availability and Disaster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71" name="Google Shape;1371;p75"/>
          <p:cNvSpPr txBox="1"/>
          <p:nvPr/>
        </p:nvSpPr>
        <p:spPr>
          <a:xfrm>
            <a:off x="766775" y="20754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multi- region redundancy and failover and disaster recovery scenarios using AWS Backup and AWS Site-to-Site VPN.</a:t>
            </a:r>
            <a:endParaRPr sz="1200">
              <a:solidFill>
                <a:schemeClr val="dk1"/>
              </a:solidFill>
              <a:latin typeface="Noto Sans"/>
              <a:ea typeface="Noto Sans"/>
              <a:cs typeface="Noto Sans"/>
              <a:sym typeface="Noto Sans"/>
            </a:endParaRPr>
          </a:p>
        </p:txBody>
      </p:sp>
      <p:sp>
        <p:nvSpPr>
          <p:cNvPr id="1372" name="Google Shape;1372;p7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373" name="Google Shape;1373;p75"/>
          <p:cNvSpPr txBox="1"/>
          <p:nvPr/>
        </p:nvSpPr>
        <p:spPr>
          <a:xfrm>
            <a:off x="766762" y="31549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multi-region redundancy and failover and disaster recovery scenarios using AWS Backup and AWS Site-to-Site VPN.</a:t>
            </a:r>
            <a:endParaRPr sz="1200">
              <a:solidFill>
                <a:schemeClr val="dk1"/>
              </a:solidFill>
              <a:latin typeface="Noto Sans"/>
              <a:ea typeface="Noto Sans"/>
              <a:cs typeface="Noto Sans"/>
              <a:sym typeface="Noto Sans"/>
            </a:endParaRPr>
          </a:p>
        </p:txBody>
      </p:sp>
      <p:sp>
        <p:nvSpPr>
          <p:cNvPr id="1374" name="Google Shape;1374;p75"/>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7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80" name="Google Shape;1380;p76"/>
          <p:cNvGrpSpPr/>
          <p:nvPr/>
        </p:nvGrpSpPr>
        <p:grpSpPr>
          <a:xfrm>
            <a:off x="648321" y="338541"/>
            <a:ext cx="6882000" cy="735185"/>
            <a:chOff x="648321" y="434510"/>
            <a:chExt cx="6882000" cy="735185"/>
          </a:xfrm>
        </p:grpSpPr>
        <p:sp>
          <p:nvSpPr>
            <p:cNvPr id="1381" name="Google Shape;1381;p7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#10</a:t>
              </a:r>
              <a:endParaRPr sz="2400" b="1">
                <a:solidFill>
                  <a:schemeClr val="lt1"/>
                </a:solidFill>
                <a:latin typeface="Noto Sans"/>
                <a:ea typeface="Noto Sans"/>
                <a:cs typeface="Noto Sans"/>
                <a:sym typeface="Noto Sans"/>
              </a:endParaRPr>
            </a:p>
          </p:txBody>
        </p:sp>
        <p:sp>
          <p:nvSpPr>
            <p:cNvPr id="1382" name="Google Shape;1382;p7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High Availability and Disaster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85" name="Google Shape;1385;p76"/>
          <p:cNvSpPr txBox="1"/>
          <p:nvPr/>
        </p:nvSpPr>
        <p:spPr>
          <a:xfrm>
            <a:off x="766775" y="2075425"/>
            <a:ext cx="10658400" cy="360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1.Are you planning to apply DR to this project?</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(Answer completed) Scheduled to be applied in actual configuration</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2. Please estimate the cost of building DR. If there is a guide for calculating the cost, please let us know.</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1) Start service for DB replication purposes</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2) EC2 is scheduled to stop to reduce costs</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3) Cost calculation is required for plan 1 (Active-</a:t>
            </a:r>
            <a:r>
              <a:rPr lang="en-US" sz="1200" dirty="0" err="1">
                <a:solidFill>
                  <a:schemeClr val="dk1"/>
                </a:solidFill>
                <a:latin typeface="Noto Sans"/>
                <a:ea typeface="Noto Sans"/>
                <a:cs typeface="Noto Sans"/>
                <a:sym typeface="Noto Sans"/>
              </a:rPr>
              <a:t>Stanby</a:t>
            </a:r>
            <a:r>
              <a:rPr lang="en-US" sz="1200" dirty="0">
                <a:solidFill>
                  <a:schemeClr val="dk1"/>
                </a:solidFill>
                <a:latin typeface="Noto Sans"/>
                <a:ea typeface="Noto Sans"/>
                <a:cs typeface="Noto Sans"/>
                <a:sym typeface="Noto Sans"/>
              </a:rPr>
              <a:t>) and plan 2 (Active-Active) respectively.</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3. What is the expected conversion time if a failure occurs after DR configuration?</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(Answer completed) It is determined by each item below, and actual measurement is required.</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1) DB size</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2) Service boot time</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3) In actual service, it is not automated and requires approval from an administrator with decision authority.</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4. For RPO/RTO, please provide customer evaluation items and necessary items for RPO/RTO calculation.</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dirty="0">
                <a:solidFill>
                  <a:schemeClr val="dk1"/>
                </a:solidFill>
                <a:latin typeface="Noto Sans"/>
                <a:ea typeface="Noto Sans"/>
                <a:cs typeface="Noto Sans"/>
                <a:sym typeface="Noto Sans"/>
              </a:rPr>
              <a:t> 1) Set the backup cycle (additional costs are incurred each time you back up)</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dirty="0">
                <a:solidFill>
                  <a:schemeClr val="dk1"/>
                </a:solidFill>
                <a:latin typeface="Noto Sans"/>
                <a:ea typeface="Noto Sans"/>
                <a:cs typeface="Noto Sans"/>
                <a:sym typeface="Noto Sans"/>
              </a:rPr>
              <a:t> 2) First, check the external/internal use status of the client's IP. When moving the public IP to another region -&gt; it is necessary to check the IP that changes.</a:t>
            </a:r>
            <a:endParaRPr sz="1200" dirty="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dirty="0">
              <a:solidFill>
                <a:schemeClr val="dk1"/>
              </a:solidFill>
              <a:latin typeface="Noto Sans"/>
              <a:ea typeface="Noto Sans"/>
              <a:cs typeface="Noto Sans"/>
              <a:sym typeface="Noto Sans"/>
            </a:endParaRPr>
          </a:p>
        </p:txBody>
      </p:sp>
      <p:sp>
        <p:nvSpPr>
          <p:cNvPr id="1386" name="Google Shape;1386;p7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p7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392" name="Google Shape;1392;p77"/>
          <p:cNvGrpSpPr/>
          <p:nvPr/>
        </p:nvGrpSpPr>
        <p:grpSpPr>
          <a:xfrm>
            <a:off x="648321" y="338541"/>
            <a:ext cx="6882000" cy="735185"/>
            <a:chOff x="648321" y="434510"/>
            <a:chExt cx="6882000" cy="735185"/>
          </a:xfrm>
        </p:grpSpPr>
        <p:sp>
          <p:nvSpPr>
            <p:cNvPr id="1393" name="Google Shape;1393;p7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#10</a:t>
              </a:r>
              <a:endParaRPr sz="2400" b="1">
                <a:solidFill>
                  <a:schemeClr val="lt1"/>
                </a:solidFill>
                <a:latin typeface="Noto Sans"/>
                <a:ea typeface="Noto Sans"/>
                <a:cs typeface="Noto Sans"/>
                <a:sym typeface="Noto Sans"/>
              </a:endParaRPr>
            </a:p>
          </p:txBody>
        </p:sp>
        <p:sp>
          <p:nvSpPr>
            <p:cNvPr id="1394" name="Google Shape;1394;p7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High Availability and Disaster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397" name="Google Shape;1397;p77"/>
          <p:cNvSpPr txBox="1"/>
          <p:nvPr/>
        </p:nvSpPr>
        <p:spPr>
          <a:xfrm>
            <a:off x="766775" y="2075425"/>
            <a:ext cx="10658400" cy="360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1.Are you planning to apply DR to this project?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(Answer completed) Scheduled to be applied in actual configuration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Please estimate the cost of building DR. If there is a guide for calculating the cost, please let us know.</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1) Start service for DB replication purposes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2) EC2 is scheduled to stop to reduce costs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3) Cost calculation is required for plan 1 (Active-Stanby) and plan 2 (Active-Active) respectively.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What is the expected conversion time if a failure occurs after DR configuration?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(Answer completed) It is determined by each item below, and actual measurement is required.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1) DB size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2) Service boot time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3) In actual service, it is not automated and requires approval from an administrator with decision authority.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4. For RPO/RTO, please provide customer evaluation items and necessary items for RPO/RTO calculation.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1) Set the backup cycle (additional costs are incurred each time you back up)</a:t>
            </a: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 2) First, check the external/internal use status of the client's IP. When moving the public IP to another region -&gt; it is necessary to check the IP that changes.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398" name="Google Shape;1398;p7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DR Offer Scope</a:t>
            </a:r>
            <a:endParaRPr sz="1600" b="1">
              <a:solidFill>
                <a:schemeClr val="dk1"/>
              </a:solidFill>
              <a:latin typeface="Noto Sans"/>
              <a:ea typeface="Noto Sans"/>
              <a:cs typeface="Noto Sans"/>
              <a:sym typeface="Noto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78"/>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405" name="Google Shape;1405;p78"/>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#11</a:t>
            </a:r>
            <a:endParaRPr/>
          </a:p>
        </p:txBody>
      </p:sp>
      <p:sp>
        <p:nvSpPr>
          <p:cNvPr id="1406" name="Google Shape;1406;p78"/>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Cost Management</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409" name="Google Shape;1409;p78"/>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pic>
        <p:nvPicPr>
          <p:cNvPr id="1414" name="Google Shape;1414;p7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415" name="Google Shape;1415;p79"/>
          <p:cNvGrpSpPr/>
          <p:nvPr/>
        </p:nvGrpSpPr>
        <p:grpSpPr>
          <a:xfrm>
            <a:off x="648321" y="338541"/>
            <a:ext cx="6882000" cy="735185"/>
            <a:chOff x="648321" y="434510"/>
            <a:chExt cx="6882000" cy="735185"/>
          </a:xfrm>
        </p:grpSpPr>
        <p:sp>
          <p:nvSpPr>
            <p:cNvPr id="1416" name="Google Shape;1416;p7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#11</a:t>
              </a:r>
              <a:endParaRPr sz="2400" b="1">
                <a:solidFill>
                  <a:schemeClr val="lt1"/>
                </a:solidFill>
                <a:latin typeface="Noto Sans"/>
                <a:ea typeface="Noto Sans"/>
                <a:cs typeface="Noto Sans"/>
                <a:sym typeface="Noto Sans"/>
              </a:endParaRPr>
            </a:p>
          </p:txBody>
        </p:sp>
        <p:sp>
          <p:nvSpPr>
            <p:cNvPr id="1417" name="Google Shape;1417;p7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Cost Management</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420" name="Google Shape;1420;p79"/>
          <p:cNvSpPr txBox="1"/>
          <p:nvPr/>
        </p:nvSpPr>
        <p:spPr>
          <a:xfrm>
            <a:off x="766775" y="20754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monitoring and analyzing costs using AWS Cost Explorer and implement cost-saving strategies like Reserved Instances.</a:t>
            </a:r>
            <a:endParaRPr sz="1200">
              <a:solidFill>
                <a:schemeClr val="dk1"/>
              </a:solidFill>
              <a:latin typeface="Noto Sans"/>
              <a:ea typeface="Noto Sans"/>
              <a:cs typeface="Noto Sans"/>
              <a:sym typeface="Noto Sans"/>
            </a:endParaRPr>
          </a:p>
        </p:txBody>
      </p:sp>
      <p:sp>
        <p:nvSpPr>
          <p:cNvPr id="1421" name="Google Shape;1421;p7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422" name="Google Shape;1422;p79"/>
          <p:cNvSpPr txBox="1"/>
          <p:nvPr/>
        </p:nvSpPr>
        <p:spPr>
          <a:xfrm>
            <a:off x="766762" y="31549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monitoring and analyzing costs using AWS Cost Explorer and implement cost-saving strategies like Reserved Instances.</a:t>
            </a:r>
            <a:endParaRPr sz="1200">
              <a:solidFill>
                <a:schemeClr val="dk1"/>
              </a:solidFill>
              <a:latin typeface="Noto Sans"/>
              <a:ea typeface="Noto Sans"/>
              <a:cs typeface="Noto Sans"/>
              <a:sym typeface="Noto Sans"/>
            </a:endParaRPr>
          </a:p>
        </p:txBody>
      </p:sp>
      <p:sp>
        <p:nvSpPr>
          <p:cNvPr id="1423" name="Google Shape;1423;p79"/>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1440" name="Google Shape;1440;p81"/>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441" name="Google Shape;1441;p81"/>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#12</a:t>
            </a:r>
            <a:endParaRPr/>
          </a:p>
        </p:txBody>
      </p:sp>
      <p:sp>
        <p:nvSpPr>
          <p:cNvPr id="1442" name="Google Shape;1442;p81"/>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Compliance and Governance</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445" name="Google Shape;1445;p81"/>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1450" name="Google Shape;1450;p8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451" name="Google Shape;1451;p82"/>
          <p:cNvGrpSpPr/>
          <p:nvPr/>
        </p:nvGrpSpPr>
        <p:grpSpPr>
          <a:xfrm>
            <a:off x="648321" y="338541"/>
            <a:ext cx="6882000" cy="735185"/>
            <a:chOff x="648321" y="434510"/>
            <a:chExt cx="6882000" cy="735185"/>
          </a:xfrm>
        </p:grpSpPr>
        <p:sp>
          <p:nvSpPr>
            <p:cNvPr id="1452" name="Google Shape;1452;p8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#12</a:t>
              </a:r>
              <a:endParaRPr sz="2400" b="1">
                <a:solidFill>
                  <a:schemeClr val="lt1"/>
                </a:solidFill>
                <a:latin typeface="Noto Sans"/>
                <a:ea typeface="Noto Sans"/>
                <a:cs typeface="Noto Sans"/>
                <a:sym typeface="Noto Sans"/>
              </a:endParaRPr>
            </a:p>
          </p:txBody>
        </p:sp>
        <p:sp>
          <p:nvSpPr>
            <p:cNvPr id="1453" name="Google Shape;1453;p8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Compliance and Governance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456" name="Google Shape;1456;p82"/>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industry- specific regulations and AWS organizations for multi-account management.</a:t>
            </a:r>
            <a:endParaRPr sz="1200">
              <a:solidFill>
                <a:schemeClr val="dk1"/>
              </a:solidFill>
              <a:latin typeface="Noto Sans"/>
              <a:ea typeface="Noto Sans"/>
              <a:cs typeface="Noto Sans"/>
              <a:sym typeface="Noto Sans"/>
            </a:endParaRPr>
          </a:p>
        </p:txBody>
      </p:sp>
      <p:sp>
        <p:nvSpPr>
          <p:cNvPr id="1457" name="Google Shape;1457;p8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458" name="Google Shape;1458;p82"/>
          <p:cNvSpPr txBox="1"/>
          <p:nvPr/>
        </p:nvSpPr>
        <p:spPr>
          <a:xfrm>
            <a:off x="766762" y="3154925"/>
            <a:ext cx="10658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industry-specific regulations and AWS organizations for multi- account management.</a:t>
            </a:r>
            <a:endParaRPr sz="1200">
              <a:solidFill>
                <a:schemeClr val="dk1"/>
              </a:solidFill>
              <a:latin typeface="Noto Sans"/>
              <a:ea typeface="Noto Sans"/>
              <a:cs typeface="Noto Sans"/>
              <a:sym typeface="Noto Sans"/>
            </a:endParaRPr>
          </a:p>
        </p:txBody>
      </p:sp>
      <p:sp>
        <p:nvSpPr>
          <p:cNvPr id="1459" name="Google Shape;1459;p82"/>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pic>
        <p:nvPicPr>
          <p:cNvPr id="1476" name="Google Shape;1476;p84"/>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477" name="Google Shape;1477;p84"/>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#13</a:t>
            </a:r>
            <a:endParaRPr/>
          </a:p>
        </p:txBody>
      </p:sp>
      <p:sp>
        <p:nvSpPr>
          <p:cNvPr id="1478" name="Google Shape;1478;p84"/>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Integration and APIs</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481" name="Google Shape;1481;p84"/>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pic>
        <p:nvPicPr>
          <p:cNvPr id="1486" name="Google Shape;1486;p8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487" name="Google Shape;1487;p85"/>
          <p:cNvGrpSpPr/>
          <p:nvPr/>
        </p:nvGrpSpPr>
        <p:grpSpPr>
          <a:xfrm>
            <a:off x="648321" y="338541"/>
            <a:ext cx="6882000" cy="735185"/>
            <a:chOff x="648321" y="434510"/>
            <a:chExt cx="6882000" cy="735185"/>
          </a:xfrm>
        </p:grpSpPr>
        <p:sp>
          <p:nvSpPr>
            <p:cNvPr id="1488" name="Google Shape;1488;p8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#13</a:t>
              </a:r>
              <a:endParaRPr sz="2400" b="1">
                <a:solidFill>
                  <a:schemeClr val="lt1"/>
                </a:solidFill>
                <a:latin typeface="Noto Sans"/>
                <a:ea typeface="Noto Sans"/>
                <a:cs typeface="Noto Sans"/>
                <a:sym typeface="Noto Sans"/>
              </a:endParaRPr>
            </a:p>
          </p:txBody>
        </p:sp>
        <p:sp>
          <p:nvSpPr>
            <p:cNvPr id="1489" name="Google Shape;1489;p8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Integration and APIs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492" name="Google Shape;1492;p85"/>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AWS API Gateway for creating and managing APIs</a:t>
            </a:r>
            <a:endParaRPr sz="1200">
              <a:solidFill>
                <a:schemeClr val="dk1"/>
              </a:solidFill>
              <a:latin typeface="Noto Sans"/>
              <a:ea typeface="Noto Sans"/>
              <a:cs typeface="Noto Sans"/>
              <a:sym typeface="Noto Sans"/>
            </a:endParaRPr>
          </a:p>
        </p:txBody>
      </p:sp>
      <p:sp>
        <p:nvSpPr>
          <p:cNvPr id="1493" name="Google Shape;1493;p8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494" name="Google Shape;1494;p85"/>
          <p:cNvSpPr txBox="1"/>
          <p:nvPr/>
        </p:nvSpPr>
        <p:spPr>
          <a:xfrm>
            <a:off x="766762" y="31549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AWS API Gateway for creating and managing APIs</a:t>
            </a:r>
            <a:endParaRPr sz="1200">
              <a:solidFill>
                <a:schemeClr val="dk1"/>
              </a:solidFill>
              <a:latin typeface="Noto Sans"/>
              <a:ea typeface="Noto Sans"/>
              <a:cs typeface="Noto Sans"/>
              <a:sym typeface="Noto Sans"/>
            </a:endParaRPr>
          </a:p>
        </p:txBody>
      </p:sp>
      <p:sp>
        <p:nvSpPr>
          <p:cNvPr id="1495" name="Google Shape;1495;p85"/>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pic>
        <p:nvPicPr>
          <p:cNvPr id="1500" name="Google Shape;1500;p8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01" name="Google Shape;1501;p86"/>
          <p:cNvGrpSpPr/>
          <p:nvPr/>
        </p:nvGrpSpPr>
        <p:grpSpPr>
          <a:xfrm>
            <a:off x="648321" y="338541"/>
            <a:ext cx="6882000" cy="735185"/>
            <a:chOff x="648321" y="434510"/>
            <a:chExt cx="6882000" cy="735185"/>
          </a:xfrm>
        </p:grpSpPr>
        <p:sp>
          <p:nvSpPr>
            <p:cNvPr id="1502" name="Google Shape;1502;p8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#13</a:t>
              </a:r>
              <a:endParaRPr sz="2400" b="1">
                <a:solidFill>
                  <a:schemeClr val="lt1"/>
                </a:solidFill>
                <a:latin typeface="Noto Sans"/>
                <a:ea typeface="Noto Sans"/>
                <a:cs typeface="Noto Sans"/>
                <a:sym typeface="Noto Sans"/>
              </a:endParaRPr>
            </a:p>
          </p:txBody>
        </p:sp>
        <p:sp>
          <p:nvSpPr>
            <p:cNvPr id="1503" name="Google Shape;1503;p8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Integration and APIs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06" name="Google Shape;1506;p86"/>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BEAST API Gateway User and Development guide document(en)</a:t>
            </a:r>
            <a:endParaRPr sz="1200">
              <a:solidFill>
                <a:schemeClr val="dk1"/>
              </a:solidFill>
              <a:latin typeface="Noto Sans"/>
              <a:ea typeface="Noto Sans"/>
              <a:cs typeface="Noto Sans"/>
              <a:sym typeface="Noto Sans"/>
            </a:endParaRPr>
          </a:p>
        </p:txBody>
      </p:sp>
      <p:sp>
        <p:nvSpPr>
          <p:cNvPr id="1507" name="Google Shape;1507;p8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Required</a:t>
            </a:r>
            <a:endParaRPr sz="1600" b="1">
              <a:solidFill>
                <a:schemeClr val="dk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6" name="Google Shape;166;p21"/>
          <p:cNvGrpSpPr/>
          <p:nvPr/>
        </p:nvGrpSpPr>
        <p:grpSpPr>
          <a:xfrm>
            <a:off x="648321" y="338541"/>
            <a:ext cx="6882000" cy="735185"/>
            <a:chOff x="648321" y="434510"/>
            <a:chExt cx="6882000" cy="735185"/>
          </a:xfrm>
        </p:grpSpPr>
        <p:sp>
          <p:nvSpPr>
            <p:cNvPr id="167" name="Google Shape;167;p2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168" name="Google Shape;168;p2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71" name="Google Shape;171;p2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Questions</a:t>
            </a:r>
            <a:endParaRPr sz="1600" b="1">
              <a:solidFill>
                <a:schemeClr val="dk1"/>
              </a:solidFill>
              <a:latin typeface="Noto Sans"/>
              <a:ea typeface="Noto Sans"/>
              <a:cs typeface="Noto Sans"/>
              <a:sym typeface="Noto Sans"/>
            </a:endParaRPr>
          </a:p>
        </p:txBody>
      </p:sp>
      <p:sp>
        <p:nvSpPr>
          <p:cNvPr id="172" name="Google Shape;172;p21"/>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1. Why leveraging the Managed worker node group instead of Fargate?</a:t>
            </a:r>
            <a:endParaRPr sz="1200">
              <a:solidFill>
                <a:schemeClr val="dk1"/>
              </a:solidFill>
              <a:latin typeface="Noto Sans"/>
              <a:ea typeface="Noto Sans"/>
              <a:cs typeface="Noto Sans"/>
              <a:sym typeface="Noto Sans"/>
            </a:endParaRPr>
          </a:p>
        </p:txBody>
      </p:sp>
      <p:sp>
        <p:nvSpPr>
          <p:cNvPr id="2" name="Google Shape;183;p22">
            <a:extLst>
              <a:ext uri="{FF2B5EF4-FFF2-40B4-BE49-F238E27FC236}">
                <a16:creationId xmlns:a16="http://schemas.microsoft.com/office/drawing/2014/main" id="{070F871C-C17C-1E19-15DB-79BAC180EC20}"/>
              </a:ext>
            </a:extLst>
          </p:cNvPr>
          <p:cNvSpPr txBox="1"/>
          <p:nvPr/>
        </p:nvSpPr>
        <p:spPr>
          <a:xfrm>
            <a:off x="766800" y="2471199"/>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Noto Sans"/>
                <a:ea typeface="Noto Sans"/>
                <a:cs typeface="Noto Sans"/>
                <a:sym typeface="Noto Sans"/>
              </a:rPr>
              <a:t>EKS Managed worker node group advantages over </a:t>
            </a:r>
            <a:r>
              <a:rPr lang="en-US" sz="1600" b="1" dirty="0" err="1">
                <a:solidFill>
                  <a:schemeClr val="dk1"/>
                </a:solidFill>
                <a:latin typeface="Noto Sans"/>
                <a:ea typeface="Noto Sans"/>
                <a:cs typeface="Noto Sans"/>
                <a:sym typeface="Noto Sans"/>
              </a:rPr>
              <a:t>Fargate</a:t>
            </a:r>
            <a:endParaRPr sz="1600" b="1" dirty="0">
              <a:solidFill>
                <a:schemeClr val="dk1"/>
              </a:solidFill>
              <a:latin typeface="Noto Sans"/>
              <a:ea typeface="Noto Sans"/>
              <a:cs typeface="Noto Sans"/>
              <a:sym typeface="Noto Sans"/>
            </a:endParaRPr>
          </a:p>
        </p:txBody>
      </p:sp>
      <p:sp>
        <p:nvSpPr>
          <p:cNvPr id="3" name="Google Shape;184;p22">
            <a:extLst>
              <a:ext uri="{FF2B5EF4-FFF2-40B4-BE49-F238E27FC236}">
                <a16:creationId xmlns:a16="http://schemas.microsoft.com/office/drawing/2014/main" id="{242485CB-5F99-9A32-4AF0-E5CCAD9536C3}"/>
              </a:ext>
            </a:extLst>
          </p:cNvPr>
          <p:cNvSpPr txBox="1"/>
          <p:nvPr/>
        </p:nvSpPr>
        <p:spPr>
          <a:xfrm>
            <a:off x="766775" y="3001674"/>
            <a:ext cx="5184900" cy="265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b="1">
                <a:solidFill>
                  <a:schemeClr val="dk1"/>
                </a:solidFill>
                <a:latin typeface="Noto Sans"/>
                <a:ea typeface="Noto Sans"/>
                <a:cs typeface="Noto Sans"/>
                <a:sym typeface="Noto Sans"/>
              </a:rPr>
              <a:t>Advantages</a:t>
            </a:r>
            <a:endParaRPr sz="1200" b="1">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Reduce management complexity</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No need to manage nodes directly</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Manage workload cost-effectively</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Billing based on Pod execution time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If running batch pods</a:t>
            </a:r>
            <a:endParaRPr sz="1200">
              <a:solidFill>
                <a:schemeClr val="dk1"/>
              </a:solidFill>
              <a:latin typeface="Noto Sans"/>
              <a:ea typeface="Noto Sans"/>
              <a:cs typeface="Noto Sans"/>
              <a:sym typeface="Noto Sans"/>
            </a:endParaRPr>
          </a:p>
          <a:p>
            <a:pPr marL="914400" marR="0" lvl="1"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Possible isolated by VM-level</a:t>
            </a:r>
            <a:endParaRPr sz="1200">
              <a:solidFill>
                <a:schemeClr val="dk1"/>
              </a:solidFill>
              <a:latin typeface="Noto Sans"/>
              <a:ea typeface="Noto Sans"/>
              <a:cs typeface="Noto Sans"/>
              <a:sym typeface="Noto Sans"/>
            </a:endParaRPr>
          </a:p>
          <a:p>
            <a:pPr marL="914400" marR="0" lvl="1" indent="-304800" algn="l" rtl="0">
              <a:spcBef>
                <a:spcPts val="1000"/>
              </a:spcBef>
              <a:spcAft>
                <a:spcPts val="1000"/>
              </a:spcAft>
              <a:buClr>
                <a:schemeClr val="dk1"/>
              </a:buClr>
              <a:buSzPts val="1200"/>
              <a:buFont typeface="Noto Sans"/>
              <a:buChar char="○"/>
            </a:pPr>
            <a:r>
              <a:rPr lang="en-US" sz="1200">
                <a:solidFill>
                  <a:schemeClr val="dk1"/>
                </a:solidFill>
                <a:latin typeface="Noto Sans"/>
                <a:ea typeface="Noto Sans"/>
                <a:cs typeface="Noto Sans"/>
                <a:sym typeface="Noto Sans"/>
              </a:rPr>
              <a:t>No sharing of resources like CPU, memory, etc with other pods. </a:t>
            </a:r>
            <a:endParaRPr sz="1200">
              <a:solidFill>
                <a:schemeClr val="dk1"/>
              </a:solidFill>
              <a:latin typeface="Noto Sans"/>
              <a:ea typeface="Noto Sans"/>
              <a:cs typeface="Noto Sans"/>
              <a:sym typeface="Noto Sans"/>
            </a:endParaRPr>
          </a:p>
        </p:txBody>
      </p:sp>
      <p:sp>
        <p:nvSpPr>
          <p:cNvPr id="4" name="Google Shape;185;p22">
            <a:extLst>
              <a:ext uri="{FF2B5EF4-FFF2-40B4-BE49-F238E27FC236}">
                <a16:creationId xmlns:a16="http://schemas.microsoft.com/office/drawing/2014/main" id="{4205412D-9C5A-3379-2F1A-B6F54D53018F}"/>
              </a:ext>
            </a:extLst>
          </p:cNvPr>
          <p:cNvSpPr txBox="1"/>
          <p:nvPr/>
        </p:nvSpPr>
        <p:spPr>
          <a:xfrm>
            <a:off x="6244600" y="3001674"/>
            <a:ext cx="5184900" cy="396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b="1">
                <a:solidFill>
                  <a:schemeClr val="dk1"/>
                </a:solidFill>
                <a:latin typeface="Noto Sans"/>
                <a:ea typeface="Noto Sans"/>
                <a:cs typeface="Noto Sans"/>
                <a:sym typeface="Noto Sans"/>
              </a:rPr>
              <a:t>Disadvantages</a:t>
            </a:r>
            <a:endParaRPr sz="1200" b="1">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Not supported for DaemonSet. </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If you have a configuration that relies on an existing DaemonSet, need to use a sidecar(Logging, Metric, etc) </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Exist resource constraints.</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Max 16vCPU &amp; Max 120GB memory</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Not support for GPU Usage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It must be configured the target groups by IP rather than node to ALB or NLB. </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Cannot be utilized for Pods granted additional permissions. </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Not available in Privileged pods and host networks, etc.</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Can only run on private subnets not directly connected to the Internet gateway. </a:t>
            </a:r>
            <a:endParaRPr sz="1200">
              <a:solidFill>
                <a:schemeClr val="dk1"/>
              </a:solidFill>
              <a:latin typeface="Noto Sans"/>
              <a:ea typeface="Noto Sans"/>
              <a:cs typeface="Noto Sans"/>
              <a:sym typeface="Noto Sans"/>
            </a:endParaRPr>
          </a:p>
          <a:p>
            <a:pPr marL="0" marR="0" lvl="0" indent="0" algn="l" rtl="0">
              <a:spcBef>
                <a:spcPts val="1000"/>
              </a:spcBef>
              <a:spcAft>
                <a:spcPts val="1000"/>
              </a:spcAft>
              <a:buSzPts val="1100"/>
              <a:buNone/>
            </a:pPr>
            <a:endParaRPr sz="1200">
              <a:solidFill>
                <a:schemeClr val="dk1"/>
              </a:solidFill>
              <a:latin typeface="Noto Sans"/>
              <a:ea typeface="Noto Sans"/>
              <a:cs typeface="Noto Sans"/>
              <a:sym typeface="No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pic>
        <p:nvPicPr>
          <p:cNvPr id="1512" name="Google Shape;1512;p8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13" name="Google Shape;1513;p87"/>
          <p:cNvGrpSpPr/>
          <p:nvPr/>
        </p:nvGrpSpPr>
        <p:grpSpPr>
          <a:xfrm>
            <a:off x="648321" y="338541"/>
            <a:ext cx="6882000" cy="735185"/>
            <a:chOff x="648321" y="434510"/>
            <a:chExt cx="6882000" cy="735185"/>
          </a:xfrm>
        </p:grpSpPr>
        <p:sp>
          <p:nvSpPr>
            <p:cNvPr id="1514" name="Google Shape;1514;p8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#13</a:t>
              </a:r>
              <a:endParaRPr sz="2400" b="1">
                <a:solidFill>
                  <a:schemeClr val="lt1"/>
                </a:solidFill>
                <a:latin typeface="Noto Sans"/>
                <a:ea typeface="Noto Sans"/>
                <a:cs typeface="Noto Sans"/>
                <a:sym typeface="Noto Sans"/>
              </a:endParaRPr>
            </a:p>
          </p:txBody>
        </p:sp>
        <p:sp>
          <p:nvSpPr>
            <p:cNvPr id="1515" name="Google Shape;1515;p8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Integration and APIs</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18" name="Google Shape;1518;p8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answerd by KTDS</a:t>
            </a:r>
            <a:endParaRPr sz="1600" b="1">
              <a:solidFill>
                <a:schemeClr val="dk1"/>
              </a:solidFill>
              <a:latin typeface="Noto Sans"/>
              <a:ea typeface="Noto Sans"/>
              <a:cs typeface="Noto Sans"/>
              <a:sym typeface="Noto Sans"/>
            </a:endParaRPr>
          </a:p>
        </p:txBody>
      </p:sp>
      <p:sp>
        <p:nvSpPr>
          <p:cNvPr id="1519" name="Google Shape;1519;p87"/>
          <p:cNvSpPr txBox="1"/>
          <p:nvPr/>
        </p:nvSpPr>
        <p:spPr>
          <a:xfrm>
            <a:off x="766775" y="2075425"/>
            <a:ext cx="10658400" cy="3786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1.Beast API G/W role? purpose of use?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Authentication, authorization, authentication key issuance, login control, routing, LB, limit management, service management, user authority management, IP list management, etc.</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The purpose of use is MSA</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On what basis was Beast API G/W developed?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Spring G/W based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3.What does SLA Policy min/minutes mean?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and/or</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4. Processing when the limit is exceeded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Queuing, logging, message provision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5.Please tell me about the communication path?</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Set top -&gt; AWS auth -&gt; AWS proxy -&gt; API G/W -&gt; MBS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6. The service will not work with just one Beast Pod. Can you please tell me how to handle the large volume of traffic without an expansion plan?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Based on 1Core=200 TPS, Pod resources will be expanded by the number of concurrent users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p88"/>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526" name="Google Shape;1526;p88"/>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#14</a:t>
            </a:r>
            <a:endParaRPr/>
          </a:p>
        </p:txBody>
      </p:sp>
      <p:sp>
        <p:nvSpPr>
          <p:cNvPr id="1527" name="Google Shape;1527;p88"/>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Deployment and CI/CD</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530" name="Google Shape;1530;p88"/>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pic>
        <p:nvPicPr>
          <p:cNvPr id="1535" name="Google Shape;1535;p8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36" name="Google Shape;1536;p89"/>
          <p:cNvGrpSpPr/>
          <p:nvPr/>
        </p:nvGrpSpPr>
        <p:grpSpPr>
          <a:xfrm>
            <a:off x="648321" y="338541"/>
            <a:ext cx="6882000" cy="735185"/>
            <a:chOff x="648321" y="434510"/>
            <a:chExt cx="6882000" cy="735185"/>
          </a:xfrm>
        </p:grpSpPr>
        <p:sp>
          <p:nvSpPr>
            <p:cNvPr id="1537" name="Google Shape;1537;p8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#14</a:t>
              </a:r>
              <a:endParaRPr sz="2400" b="1">
                <a:solidFill>
                  <a:schemeClr val="lt1"/>
                </a:solidFill>
                <a:latin typeface="Noto Sans"/>
                <a:ea typeface="Noto Sans"/>
                <a:cs typeface="Noto Sans"/>
                <a:sym typeface="Noto Sans"/>
              </a:endParaRPr>
            </a:p>
          </p:txBody>
        </p:sp>
        <p:sp>
          <p:nvSpPr>
            <p:cNvPr id="1538" name="Google Shape;1538;p8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Deployment and CI/CD</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41" name="Google Shape;1541;p89"/>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continuous integration and continuous deployment (CI/CD) pipelines using CI/CD tool e.g. AWS CodePipeline and AWS CodeDeploy or even Github action.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Deployment automation and rollbacks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542" name="Google Shape;1542;p8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543" name="Google Shape;1543;p89"/>
          <p:cNvSpPr txBox="1"/>
          <p:nvPr/>
        </p:nvSpPr>
        <p:spPr>
          <a:xfrm>
            <a:off x="766762" y="3767700"/>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continuous integration and continuous deployment (CI/CD) pipelines using CI/CD tool e.g. AWS CodePipeline and AWS CodeDeploy or even Github action.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Deployment automation and rollbacks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544" name="Google Shape;1544;p89"/>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49" name="Google Shape;1549;p9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50" name="Google Shape;1550;p90"/>
          <p:cNvGrpSpPr/>
          <p:nvPr/>
        </p:nvGrpSpPr>
        <p:grpSpPr>
          <a:xfrm>
            <a:off x="648321" y="338541"/>
            <a:ext cx="6882000" cy="735185"/>
            <a:chOff x="648321" y="434510"/>
            <a:chExt cx="6882000" cy="735185"/>
          </a:xfrm>
        </p:grpSpPr>
        <p:sp>
          <p:nvSpPr>
            <p:cNvPr id="1551" name="Google Shape;1551;p9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#14</a:t>
              </a:r>
              <a:endParaRPr sz="2400" b="1">
                <a:solidFill>
                  <a:schemeClr val="lt1"/>
                </a:solidFill>
                <a:latin typeface="Noto Sans"/>
                <a:ea typeface="Noto Sans"/>
                <a:cs typeface="Noto Sans"/>
                <a:sym typeface="Noto Sans"/>
              </a:endParaRPr>
            </a:p>
          </p:txBody>
        </p:sp>
        <p:sp>
          <p:nvSpPr>
            <p:cNvPr id="1552" name="Google Shape;1552;p9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Deployment and CI/CD</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55" name="Google Shape;1555;p90"/>
          <p:cNvSpPr txBox="1"/>
          <p:nvPr/>
        </p:nvSpPr>
        <p:spPr>
          <a:xfrm>
            <a:off x="766775" y="2075425"/>
            <a:ext cx="106584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Is it possible to change to GitHub instead of AWS codecommit?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 Yes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556" name="Google Shape;1556;p9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pic>
        <p:nvPicPr>
          <p:cNvPr id="1562" name="Google Shape;1562;p91"/>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563" name="Google Shape;1563;p91"/>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#15</a:t>
            </a:r>
            <a:endParaRPr/>
          </a:p>
        </p:txBody>
      </p:sp>
      <p:sp>
        <p:nvSpPr>
          <p:cNvPr id="1564" name="Google Shape;1564;p91"/>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Scalability and Performance</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567" name="Google Shape;1567;p91"/>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pic>
        <p:nvPicPr>
          <p:cNvPr id="1572" name="Google Shape;1572;p9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73" name="Google Shape;1573;p92"/>
          <p:cNvGrpSpPr/>
          <p:nvPr/>
        </p:nvGrpSpPr>
        <p:grpSpPr>
          <a:xfrm>
            <a:off x="648321" y="338541"/>
            <a:ext cx="6882000" cy="735185"/>
            <a:chOff x="648321" y="434510"/>
            <a:chExt cx="6882000" cy="735185"/>
          </a:xfrm>
        </p:grpSpPr>
        <p:sp>
          <p:nvSpPr>
            <p:cNvPr id="1574" name="Google Shape;1574;p9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575" name="Google Shape;1575;p9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78" name="Google Shape;1578;p92"/>
          <p:cNvSpPr txBox="1"/>
          <p:nvPr/>
        </p:nvSpPr>
        <p:spPr>
          <a:xfrm>
            <a:off x="766775" y="2075425"/>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Load tests to evaluate system performance and scalability.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Deploying and scaling applications service e.g. AWS Elastic Beanstalk</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579" name="Google Shape;1579;p9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580" name="Google Shape;1580;p92"/>
          <p:cNvSpPr txBox="1"/>
          <p:nvPr/>
        </p:nvSpPr>
        <p:spPr>
          <a:xfrm>
            <a:off x="766762" y="3767700"/>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Load tests to evaluate system performance and scalability.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Deploying and scaling applications service e.g. AWS Elastic Beanstalk</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581" name="Google Shape;1581;p92"/>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pic>
        <p:nvPicPr>
          <p:cNvPr id="1586" name="Google Shape;1586;p9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87" name="Google Shape;1587;p93"/>
          <p:cNvGrpSpPr/>
          <p:nvPr/>
        </p:nvGrpSpPr>
        <p:grpSpPr>
          <a:xfrm>
            <a:off x="648321" y="338541"/>
            <a:ext cx="6882000" cy="735185"/>
            <a:chOff x="648321" y="434510"/>
            <a:chExt cx="6882000" cy="735185"/>
          </a:xfrm>
        </p:grpSpPr>
        <p:sp>
          <p:nvSpPr>
            <p:cNvPr id="1588" name="Google Shape;1588;p9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589" name="Google Shape;1589;p9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592" name="Google Shape;1592;p93"/>
          <p:cNvSpPr txBox="1"/>
          <p:nvPr/>
        </p:nvSpPr>
        <p:spPr>
          <a:xfrm>
            <a:off x="766775" y="2075425"/>
            <a:ext cx="10658400" cy="1400700"/>
          </a:xfrm>
          <a:prstGeom prst="rect">
            <a:avLst/>
          </a:prstGeom>
          <a:noFill/>
          <a:ln>
            <a:noFill/>
          </a:ln>
        </p:spPr>
        <p:txBody>
          <a:bodyPr spcFirstLastPara="1" wrap="square" lIns="91425" tIns="45700" rIns="91425" bIns="45700" anchor="t" anchorCtr="0">
            <a:spAutoFit/>
          </a:bodyPr>
          <a:lstStyle/>
          <a:p>
            <a:pPr marL="0" lvl="0" indent="0" algn="l" rtl="0">
              <a:spcBef>
                <a:spcPts val="100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How much traffic have you set for each pod?</a:t>
            </a:r>
            <a:endParaRPr sz="1200">
              <a:solidFill>
                <a:schemeClr val="dk1"/>
              </a:solidFill>
              <a:latin typeface="Noto Sans"/>
              <a:ea typeface="Noto Sans"/>
              <a:cs typeface="Noto Sans"/>
              <a:sym typeface="Noto Sans"/>
            </a:endParaRPr>
          </a:p>
          <a:p>
            <a:pPr marL="0" lvl="0" indent="0" algn="l" rtl="0">
              <a:spcBef>
                <a:spcPts val="100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KTds &gt; Designed to handle 200 users (200TPS) per pod</a:t>
            </a:r>
            <a:endParaRPr sz="1200">
              <a:solidFill>
                <a:schemeClr val="dk1"/>
              </a:solidFill>
              <a:latin typeface="Noto Sans"/>
              <a:ea typeface="Noto Sans"/>
              <a:cs typeface="Noto Sans"/>
              <a:sym typeface="Noto Sans"/>
            </a:endParaRPr>
          </a:p>
          <a:p>
            <a:pPr marL="0" lvl="0" indent="0" algn="l" rtl="0">
              <a:spcBef>
                <a:spcPts val="100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After EKS HPA Metric Pod Scale-out, how can I check the improved Pod metrics and performance improvement status?</a:t>
            </a:r>
            <a:endParaRPr sz="1200">
              <a:solidFill>
                <a:schemeClr val="dk1"/>
              </a:solidFill>
              <a:latin typeface="Noto Sans"/>
              <a:ea typeface="Noto Sans"/>
              <a:cs typeface="Noto Sans"/>
              <a:sym typeface="Noto Sans"/>
            </a:endParaRPr>
          </a:p>
          <a:p>
            <a:pPr marL="0" lvl="0" indent="0" algn="l" rtl="0">
              <a:spcBef>
                <a:spcPts val="100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MZC &gt; When a test scenario suitable for use of the service is provided by the customer, You can check by conducting a load test according to the scenario set in the development environment.</a:t>
            </a:r>
            <a:endParaRPr sz="1200">
              <a:solidFill>
                <a:schemeClr val="dk1"/>
              </a:solidFill>
              <a:latin typeface="Noto Sans"/>
              <a:ea typeface="Noto Sans"/>
              <a:cs typeface="Noto Sans"/>
              <a:sym typeface="Noto Sans"/>
            </a:endParaRPr>
          </a:p>
        </p:txBody>
      </p:sp>
      <p:sp>
        <p:nvSpPr>
          <p:cNvPr id="1593" name="Google Shape;1593;p9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597"/>
        <p:cNvGrpSpPr/>
        <p:nvPr/>
      </p:nvGrpSpPr>
      <p:grpSpPr>
        <a:xfrm>
          <a:off x="0" y="0"/>
          <a:ext cx="0" cy="0"/>
          <a:chOff x="0" y="0"/>
          <a:chExt cx="0" cy="0"/>
        </a:xfrm>
      </p:grpSpPr>
      <p:pic>
        <p:nvPicPr>
          <p:cNvPr id="1598" name="Google Shape;1598;p9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599" name="Google Shape;1599;p94"/>
          <p:cNvGrpSpPr/>
          <p:nvPr/>
        </p:nvGrpSpPr>
        <p:grpSpPr>
          <a:xfrm>
            <a:off x="648321" y="338541"/>
            <a:ext cx="6882000" cy="735185"/>
            <a:chOff x="648321" y="434510"/>
            <a:chExt cx="6882000" cy="735185"/>
          </a:xfrm>
        </p:grpSpPr>
        <p:sp>
          <p:nvSpPr>
            <p:cNvPr id="1600" name="Google Shape;1600;p9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01" name="Google Shape;1601;p9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04" name="Google Shape;1604;p94"/>
          <p:cNvSpPr txBox="1"/>
          <p:nvPr/>
        </p:nvSpPr>
        <p:spPr>
          <a:xfrm>
            <a:off x="766775" y="2075425"/>
            <a:ext cx="10658400" cy="5633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How much traffic have you set for each pod?</a:t>
            </a:r>
            <a:endParaRPr sz="120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--&gt; Designed to handle 200 users (200TPS) per pod</a:t>
            </a:r>
            <a:endParaRPr sz="120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After EKS HPA Metric Pod Scale-out, how can I check the improved Pod metrics and performance improvement status?</a:t>
            </a:r>
            <a:endParaRPr sz="120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--&gt; When a test scenario suitable for use of the service is provided by the customer,</a:t>
            </a:r>
            <a:endParaRPr sz="120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You can check by conducting a load test according to the scenario set in the development environment.</a:t>
            </a:r>
            <a:endParaRPr sz="120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605" name="Google Shape;1605;p9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pic>
        <p:nvPicPr>
          <p:cNvPr id="1606" name="Google Shape;1606;p94"/>
          <p:cNvPicPr preferRelativeResize="0"/>
          <p:nvPr/>
        </p:nvPicPr>
        <p:blipFill>
          <a:blip r:embed="rId4">
            <a:alphaModFix/>
          </a:blip>
          <a:stretch>
            <a:fillRect/>
          </a:stretch>
        </p:blipFill>
        <p:spPr>
          <a:xfrm>
            <a:off x="2881046" y="3115963"/>
            <a:ext cx="5704249" cy="3552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pic>
        <p:nvPicPr>
          <p:cNvPr id="1611" name="Google Shape;1611;p9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12" name="Google Shape;1612;p95"/>
          <p:cNvGrpSpPr/>
          <p:nvPr/>
        </p:nvGrpSpPr>
        <p:grpSpPr>
          <a:xfrm>
            <a:off x="648321" y="338541"/>
            <a:ext cx="6882000" cy="735185"/>
            <a:chOff x="648321" y="434510"/>
            <a:chExt cx="6882000" cy="735185"/>
          </a:xfrm>
        </p:grpSpPr>
        <p:sp>
          <p:nvSpPr>
            <p:cNvPr id="1613" name="Google Shape;1613;p9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14" name="Google Shape;1614;p9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17" name="Google Shape;1617;p95"/>
          <p:cNvSpPr txBox="1"/>
          <p:nvPr/>
        </p:nvSpPr>
        <p:spPr>
          <a:xfrm>
            <a:off x="766775" y="2075425"/>
            <a:ext cx="106584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process of injecting a load into a service that is similar to the pattern used by end users to verify that the service runs normally.</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purpose of a load test is to verify the reliability and performance of a service by injecting a fixed amount of load.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Stress testing aims to identify faults or bugs by intentionally overloading the service and causing it to behave abnormally.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Because they load the service beyond its limits, the results can be skewed and may be far from the load patterns experienced by real users.</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Should be aware that large-scale tests require a sophisticated infrastructure to create valid results. This will also lead to significant costs that should be considered. </a:t>
            </a:r>
            <a:endParaRPr sz="1200">
              <a:solidFill>
                <a:schemeClr val="dk1"/>
              </a:solidFill>
              <a:latin typeface="Noto Sans"/>
              <a:ea typeface="Noto Sans"/>
              <a:cs typeface="Noto Sans"/>
              <a:sym typeface="Noto Sans"/>
            </a:endParaRPr>
          </a:p>
        </p:txBody>
      </p:sp>
      <p:sp>
        <p:nvSpPr>
          <p:cNvPr id="1618" name="Google Shape;1618;p9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Load test</a:t>
            </a:r>
            <a:endParaRPr sz="1600" b="1">
              <a:solidFill>
                <a:schemeClr val="dk1"/>
              </a:solidFill>
              <a:latin typeface="Noto Sans"/>
              <a:ea typeface="Noto Sans"/>
              <a:cs typeface="Noto Sans"/>
              <a:sym typeface="Noto Sans"/>
            </a:endParaRPr>
          </a:p>
        </p:txBody>
      </p:sp>
      <p:pic>
        <p:nvPicPr>
          <p:cNvPr id="1619" name="Google Shape;1619;p95"/>
          <p:cNvPicPr preferRelativeResize="0"/>
          <p:nvPr/>
        </p:nvPicPr>
        <p:blipFill>
          <a:blip r:embed="rId4">
            <a:alphaModFix/>
          </a:blip>
          <a:stretch>
            <a:fillRect/>
          </a:stretch>
        </p:blipFill>
        <p:spPr>
          <a:xfrm>
            <a:off x="3856475" y="3673449"/>
            <a:ext cx="4190150" cy="2528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pic>
        <p:nvPicPr>
          <p:cNvPr id="1624" name="Google Shape;1624;p9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25" name="Google Shape;1625;p96"/>
          <p:cNvGrpSpPr/>
          <p:nvPr/>
        </p:nvGrpSpPr>
        <p:grpSpPr>
          <a:xfrm>
            <a:off x="648321" y="338541"/>
            <a:ext cx="6882000" cy="735185"/>
            <a:chOff x="648321" y="434510"/>
            <a:chExt cx="6882000" cy="735185"/>
          </a:xfrm>
        </p:grpSpPr>
        <p:sp>
          <p:nvSpPr>
            <p:cNvPr id="1626" name="Google Shape;1626;p9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27" name="Google Shape;1627;p9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30" name="Google Shape;1630;p96"/>
          <p:cNvSpPr txBox="1"/>
          <p:nvPr/>
        </p:nvSpPr>
        <p:spPr>
          <a:xfrm>
            <a:off x="766775" y="2075425"/>
            <a:ext cx="10658400" cy="265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 load test scenario should be realistic. That is, the mix of behaviors (scripts) should be similar to what you can expect from your real users. If you go to the trouble of load testing, but simulate unrealistic behaviors or traffic patterns, the test results might be kind of useless.</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SzPts val="1100"/>
              <a:buNone/>
            </a:pPr>
            <a:r>
              <a:rPr lang="en-US" sz="1200">
                <a:solidFill>
                  <a:schemeClr val="dk1"/>
                </a:solidFill>
                <a:latin typeface="Noto Sans"/>
                <a:ea typeface="Noto Sans"/>
                <a:cs typeface="Noto Sans"/>
                <a:sym typeface="Noto Sans"/>
              </a:rPr>
              <a:t>It is up to you, to determine what user behaviors are most realistic and relevant for your site.</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SzPts val="1100"/>
              <a:buNone/>
            </a:pPr>
            <a:r>
              <a:rPr lang="en-US" sz="1200">
                <a:solidFill>
                  <a:schemeClr val="dk1"/>
                </a:solidFill>
                <a:latin typeface="Noto Sans"/>
                <a:ea typeface="Noto Sans"/>
                <a:cs typeface="Noto Sans"/>
                <a:sym typeface="Noto Sans"/>
              </a:rPr>
              <a:t>For example, at any given moment, your online site might have: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400 users browsing the web site service</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150 users adding IPTV contents to cart and checking out</a:t>
            </a:r>
            <a:endParaRPr sz="12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a:solidFill>
                  <a:schemeClr val="dk1"/>
                </a:solidFill>
                <a:latin typeface="Noto Sans"/>
                <a:ea typeface="Noto Sans"/>
                <a:cs typeface="Noto Sans"/>
                <a:sym typeface="Noto Sans"/>
              </a:rPr>
              <a:t>150 users viewing their account and past orders</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SzPts val="1100"/>
              <a:buNone/>
            </a:pPr>
            <a:endParaRPr sz="1200">
              <a:solidFill>
                <a:schemeClr val="dk1"/>
              </a:solidFill>
              <a:latin typeface="Noto Sans"/>
              <a:ea typeface="Noto Sans"/>
              <a:cs typeface="Noto Sans"/>
              <a:sym typeface="Noto Sans"/>
            </a:endParaRPr>
          </a:p>
          <a:p>
            <a:pPr marL="0" marR="0" lvl="0" indent="0" algn="l" rtl="0">
              <a:spcBef>
                <a:spcPts val="1000"/>
              </a:spcBef>
              <a:spcAft>
                <a:spcPts val="1000"/>
              </a:spcAft>
              <a:buSzPts val="1100"/>
              <a:buNone/>
            </a:pPr>
            <a:endParaRPr sz="1200">
              <a:solidFill>
                <a:schemeClr val="dk1"/>
              </a:solidFill>
              <a:latin typeface="Noto Sans"/>
              <a:ea typeface="Noto Sans"/>
              <a:cs typeface="Noto Sans"/>
              <a:sym typeface="Noto Sans"/>
            </a:endParaRPr>
          </a:p>
        </p:txBody>
      </p:sp>
      <p:sp>
        <p:nvSpPr>
          <p:cNvPr id="1631" name="Google Shape;1631;p9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Load Test Scenarios</a:t>
            </a:r>
            <a:endParaRPr sz="1600" b="1">
              <a:solidFill>
                <a:schemeClr val="dk1"/>
              </a:solidFill>
              <a:latin typeface="Noto Sans"/>
              <a:ea typeface="Noto Sans"/>
              <a:cs typeface="Noto Sans"/>
              <a:sym typeface="Noto Sans"/>
            </a:endParaRPr>
          </a:p>
        </p:txBody>
      </p:sp>
      <p:pic>
        <p:nvPicPr>
          <p:cNvPr id="1632" name="Google Shape;1632;p96"/>
          <p:cNvPicPr preferRelativeResize="0"/>
          <p:nvPr/>
        </p:nvPicPr>
        <p:blipFill>
          <a:blip r:embed="rId4">
            <a:alphaModFix/>
          </a:blip>
          <a:stretch>
            <a:fillRect/>
          </a:stretch>
        </p:blipFill>
        <p:spPr>
          <a:xfrm>
            <a:off x="2651163" y="4241026"/>
            <a:ext cx="6017076" cy="1990150"/>
          </a:xfrm>
          <a:prstGeom prst="rect">
            <a:avLst/>
          </a:prstGeom>
          <a:noFill/>
          <a:ln>
            <a:noFill/>
          </a:ln>
        </p:spPr>
      </p:pic>
      <p:sp>
        <p:nvSpPr>
          <p:cNvPr id="1633" name="Google Shape;1633;p96"/>
          <p:cNvSpPr txBox="1"/>
          <p:nvPr/>
        </p:nvSpPr>
        <p:spPr>
          <a:xfrm>
            <a:off x="2729900" y="4016550"/>
            <a:ext cx="58596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0"/>
              </a:spcBef>
              <a:spcAft>
                <a:spcPts val="3000"/>
              </a:spcAft>
              <a:buNone/>
            </a:pPr>
            <a:r>
              <a:rPr lang="en-US" sz="1200">
                <a:solidFill>
                  <a:srgbClr val="EB5F07"/>
                </a:solidFill>
                <a:highlight>
                  <a:srgbClr val="232221"/>
                </a:highlight>
              </a:rPr>
              <a:t>Three groups peaking at 700 concurrent users, with different durations</a:t>
            </a:r>
            <a:endParaRPr sz="1200">
              <a:solidFill>
                <a:srgbClr val="EB5F07"/>
              </a:solidFill>
              <a:highlight>
                <a:srgbClr val="23222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91" name="Google Shape;191;p23"/>
          <p:cNvGrpSpPr/>
          <p:nvPr/>
        </p:nvGrpSpPr>
        <p:grpSpPr>
          <a:xfrm>
            <a:off x="648321" y="338541"/>
            <a:ext cx="6882000" cy="735185"/>
            <a:chOff x="648321" y="434510"/>
            <a:chExt cx="6882000" cy="735185"/>
          </a:xfrm>
        </p:grpSpPr>
        <p:sp>
          <p:nvSpPr>
            <p:cNvPr id="192" name="Google Shape;192;p2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193" name="Google Shape;193;p2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96" name="Google Shape;196;p2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Amazon EC2 Runtime Options - Fargate</a:t>
            </a:r>
            <a:endParaRPr sz="1600" b="1">
              <a:solidFill>
                <a:schemeClr val="dk1"/>
              </a:solidFill>
              <a:latin typeface="Noto Sans"/>
              <a:ea typeface="Noto Sans"/>
              <a:cs typeface="Noto Sans"/>
              <a:sym typeface="Noto Sans"/>
            </a:endParaRPr>
          </a:p>
        </p:txBody>
      </p:sp>
      <p:sp>
        <p:nvSpPr>
          <p:cNvPr id="197" name="Google Shape;197;p23"/>
          <p:cNvSpPr txBox="1"/>
          <p:nvPr/>
        </p:nvSpPr>
        <p:spPr>
          <a:xfrm>
            <a:off x="3879351" y="5576746"/>
            <a:ext cx="13662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AMD Backed Instances</a:t>
            </a:r>
            <a:endParaRPr/>
          </a:p>
        </p:txBody>
      </p:sp>
      <p:sp>
        <p:nvSpPr>
          <p:cNvPr id="198" name="Google Shape;198;p23"/>
          <p:cNvSpPr txBox="1"/>
          <p:nvPr/>
        </p:nvSpPr>
        <p:spPr>
          <a:xfrm>
            <a:off x="5147053" y="5573438"/>
            <a:ext cx="12603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Graviton 2 Instances</a:t>
            </a:r>
            <a:endParaRPr/>
          </a:p>
        </p:txBody>
      </p:sp>
      <p:sp>
        <p:nvSpPr>
          <p:cNvPr id="199" name="Google Shape;199;p23"/>
          <p:cNvSpPr txBox="1"/>
          <p:nvPr/>
        </p:nvSpPr>
        <p:spPr>
          <a:xfrm>
            <a:off x="6238326" y="5568806"/>
            <a:ext cx="1414200" cy="49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Spot Instances and </a:t>
            </a:r>
            <a:endParaRPr/>
          </a:p>
          <a:p>
            <a:pPr marL="0" marR="0" lvl="0" indent="0" algn="ctr" rtl="0">
              <a:spcBef>
                <a:spcPts val="0"/>
              </a:spcBef>
              <a:spcAft>
                <a:spcPts val="0"/>
              </a:spcAft>
              <a:buNone/>
            </a:pPr>
            <a:r>
              <a:rPr lang="en-US" sz="875" b="1">
                <a:solidFill>
                  <a:srgbClr val="FFFFFF"/>
                </a:solidFill>
                <a:latin typeface="Arial"/>
                <a:ea typeface="Arial"/>
                <a:cs typeface="Arial"/>
                <a:sym typeface="Arial"/>
              </a:rPr>
              <a:t>Compute Savings Plans</a:t>
            </a:r>
            <a:endParaRPr/>
          </a:p>
        </p:txBody>
      </p:sp>
      <p:sp>
        <p:nvSpPr>
          <p:cNvPr id="200" name="Google Shape;200;p23"/>
          <p:cNvSpPr txBox="1"/>
          <p:nvPr/>
        </p:nvSpPr>
        <p:spPr>
          <a:xfrm>
            <a:off x="7720129" y="5566507"/>
            <a:ext cx="894900" cy="227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75" b="1">
                <a:solidFill>
                  <a:srgbClr val="FFFFFF"/>
                </a:solidFill>
                <a:latin typeface="Arial"/>
                <a:ea typeface="Arial"/>
                <a:cs typeface="Arial"/>
                <a:sym typeface="Arial"/>
              </a:rPr>
              <a:t>AWS Outpost</a:t>
            </a:r>
            <a:endParaRPr/>
          </a:p>
        </p:txBody>
      </p:sp>
      <p:sp>
        <p:nvSpPr>
          <p:cNvPr id="201" name="Google Shape;201;p23"/>
          <p:cNvSpPr txBox="1"/>
          <p:nvPr/>
        </p:nvSpPr>
        <p:spPr>
          <a:xfrm>
            <a:off x="8713470" y="5564915"/>
            <a:ext cx="1083900" cy="36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75" b="1">
                <a:solidFill>
                  <a:srgbClr val="FFFFFF"/>
                </a:solidFill>
                <a:latin typeface="Arial"/>
                <a:ea typeface="Arial"/>
                <a:cs typeface="Arial"/>
                <a:sym typeface="Arial"/>
              </a:rPr>
              <a:t>AWS Local Zones</a:t>
            </a:r>
            <a:endParaRPr/>
          </a:p>
        </p:txBody>
      </p:sp>
      <p:sp>
        <p:nvSpPr>
          <p:cNvPr id="202" name="Google Shape;202;p23"/>
          <p:cNvSpPr/>
          <p:nvPr/>
        </p:nvSpPr>
        <p:spPr>
          <a:xfrm>
            <a:off x="6590193" y="2308825"/>
            <a:ext cx="2059800" cy="1355700"/>
          </a:xfrm>
          <a:prstGeom prst="rect">
            <a:avLst/>
          </a:prstGeom>
          <a:noFill/>
          <a:ln w="12700" cap="flat" cmpd="sng">
            <a:solidFill>
              <a:srgbClr val="FAFAFA"/>
            </a:solidFill>
            <a:prstDash val="solid"/>
            <a:miter lim="800000"/>
            <a:headEnd type="none" w="sm" len="sm"/>
            <a:tailEnd type="none" w="sm" len="sm"/>
          </a:ln>
        </p:spPr>
        <p:txBody>
          <a:bodyPr spcFirstLastPara="1" wrap="square" lIns="342900" tIns="57150" rIns="57150" bIns="28575" anchor="t" anchorCtr="0">
            <a:noAutofit/>
          </a:bodyPr>
          <a:lstStyle/>
          <a:p>
            <a:pPr marL="0" marR="0" lvl="0" indent="0" algn="l" rtl="0">
              <a:spcBef>
                <a:spcPts val="0"/>
              </a:spcBef>
              <a:spcAft>
                <a:spcPts val="0"/>
              </a:spcAft>
              <a:buNone/>
            </a:pPr>
            <a:r>
              <a:rPr lang="en-US" sz="875" b="1">
                <a:solidFill>
                  <a:srgbClr val="FAFAFA"/>
                </a:solidFill>
                <a:latin typeface="Arial"/>
                <a:ea typeface="Arial"/>
                <a:cs typeface="Arial"/>
                <a:sym typeface="Arial"/>
              </a:rPr>
              <a:t>AWS Fargate</a:t>
            </a:r>
            <a:endParaRPr sz="875" b="1">
              <a:solidFill>
                <a:srgbClr val="FAFAFA"/>
              </a:solidFill>
              <a:latin typeface="Arial"/>
              <a:ea typeface="Arial"/>
              <a:cs typeface="Arial"/>
              <a:sym typeface="Arial"/>
            </a:endParaRPr>
          </a:p>
        </p:txBody>
      </p:sp>
      <p:sp>
        <p:nvSpPr>
          <p:cNvPr id="203" name="Google Shape;203;p23"/>
          <p:cNvSpPr/>
          <p:nvPr/>
        </p:nvSpPr>
        <p:spPr>
          <a:xfrm>
            <a:off x="6943162" y="2635422"/>
            <a:ext cx="1395900" cy="855900"/>
          </a:xfrm>
          <a:prstGeom prst="rect">
            <a:avLst/>
          </a:prstGeom>
          <a:noFill/>
          <a:ln w="12700" cap="flat" cmpd="sng">
            <a:solidFill>
              <a:srgbClr val="289EFF"/>
            </a:solidFill>
            <a:prstDash val="solid"/>
            <a:miter lim="800000"/>
            <a:headEnd type="none" w="sm" len="sm"/>
            <a:tailEnd type="none" w="sm" len="sm"/>
          </a:ln>
        </p:spPr>
        <p:txBody>
          <a:bodyPr spcFirstLastPara="1" wrap="square" lIns="400050" tIns="57150" rIns="57150" bIns="28575" anchor="t" anchorCtr="0">
            <a:noAutofit/>
          </a:bodyPr>
          <a:lstStyle/>
          <a:p>
            <a:pPr marL="0" marR="0" lvl="0" indent="0" algn="l" rtl="0">
              <a:spcBef>
                <a:spcPts val="0"/>
              </a:spcBef>
              <a:spcAft>
                <a:spcPts val="0"/>
              </a:spcAft>
              <a:buNone/>
            </a:pPr>
            <a:r>
              <a:rPr lang="en-US" sz="875">
                <a:solidFill>
                  <a:srgbClr val="289EFF"/>
                </a:solidFill>
                <a:latin typeface="Arial"/>
                <a:ea typeface="Arial"/>
                <a:cs typeface="Arial"/>
                <a:sym typeface="Arial"/>
              </a:rPr>
              <a:t>Fargate MicroVM</a:t>
            </a:r>
            <a:endParaRPr sz="875">
              <a:solidFill>
                <a:srgbClr val="289EFF"/>
              </a:solidFill>
              <a:latin typeface="Arial"/>
              <a:ea typeface="Arial"/>
              <a:cs typeface="Arial"/>
              <a:sym typeface="Arial"/>
            </a:endParaRPr>
          </a:p>
        </p:txBody>
      </p:sp>
      <p:pic>
        <p:nvPicPr>
          <p:cNvPr id="204" name="Google Shape;204;p23"/>
          <p:cNvPicPr preferRelativeResize="0"/>
          <p:nvPr/>
        </p:nvPicPr>
        <p:blipFill rotWithShape="1">
          <a:blip r:embed="rId4">
            <a:alphaModFix/>
          </a:blip>
          <a:srcRect/>
          <a:stretch/>
        </p:blipFill>
        <p:spPr>
          <a:xfrm>
            <a:off x="6943162" y="2628362"/>
            <a:ext cx="262220" cy="262220"/>
          </a:xfrm>
          <a:prstGeom prst="rect">
            <a:avLst/>
          </a:prstGeom>
          <a:noFill/>
          <a:ln>
            <a:noFill/>
          </a:ln>
        </p:spPr>
      </p:pic>
      <p:pic>
        <p:nvPicPr>
          <p:cNvPr id="205" name="Google Shape;205;p23"/>
          <p:cNvPicPr preferRelativeResize="0"/>
          <p:nvPr/>
        </p:nvPicPr>
        <p:blipFill rotWithShape="1">
          <a:blip r:embed="rId5">
            <a:alphaModFix/>
          </a:blip>
          <a:srcRect/>
          <a:stretch/>
        </p:blipFill>
        <p:spPr>
          <a:xfrm>
            <a:off x="7461875" y="2857942"/>
            <a:ext cx="372325" cy="372325"/>
          </a:xfrm>
          <a:prstGeom prst="rect">
            <a:avLst/>
          </a:prstGeom>
          <a:noFill/>
          <a:ln>
            <a:noFill/>
          </a:ln>
        </p:spPr>
      </p:pic>
      <p:sp>
        <p:nvSpPr>
          <p:cNvPr id="206" name="Google Shape;206;p23"/>
          <p:cNvSpPr txBox="1"/>
          <p:nvPr/>
        </p:nvSpPr>
        <p:spPr>
          <a:xfrm>
            <a:off x="6822271" y="3191225"/>
            <a:ext cx="16377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Kubernetes Pod</a:t>
            </a:r>
            <a:endParaRPr sz="1000">
              <a:solidFill>
                <a:schemeClr val="dk1"/>
              </a:solidFill>
            </a:endParaRPr>
          </a:p>
        </p:txBody>
      </p:sp>
      <p:sp>
        <p:nvSpPr>
          <p:cNvPr id="207" name="Google Shape;207;p23"/>
          <p:cNvSpPr/>
          <p:nvPr/>
        </p:nvSpPr>
        <p:spPr>
          <a:xfrm>
            <a:off x="4241312" y="2308825"/>
            <a:ext cx="2059800" cy="1355700"/>
          </a:xfrm>
          <a:prstGeom prst="rect">
            <a:avLst/>
          </a:prstGeom>
          <a:noFill/>
          <a:ln w="12700" cap="flat" cmpd="sng">
            <a:solidFill>
              <a:srgbClr val="DB2BB6"/>
            </a:solidFill>
            <a:prstDash val="solid"/>
            <a:miter lim="800000"/>
            <a:headEnd type="none" w="sm" len="sm"/>
            <a:tailEnd type="none" w="sm" len="sm"/>
          </a:ln>
        </p:spPr>
        <p:txBody>
          <a:bodyPr spcFirstLastPara="1" wrap="square" lIns="342900" tIns="57150" rIns="57150" bIns="28575" anchor="t" anchorCtr="0">
            <a:noAutofit/>
          </a:bodyPr>
          <a:lstStyle/>
          <a:p>
            <a:pPr marL="0" marR="0" lvl="0" indent="0" algn="l" rtl="0">
              <a:spcBef>
                <a:spcPts val="0"/>
              </a:spcBef>
              <a:spcAft>
                <a:spcPts val="0"/>
              </a:spcAft>
              <a:buNone/>
            </a:pPr>
            <a:r>
              <a:rPr lang="en-US" sz="875" b="1">
                <a:solidFill>
                  <a:srgbClr val="DB2BB6"/>
                </a:solidFill>
                <a:latin typeface="Arial"/>
                <a:ea typeface="Arial"/>
                <a:cs typeface="Arial"/>
                <a:sym typeface="Arial"/>
              </a:rPr>
              <a:t>Customer VPC (10.0.0.0/16)</a:t>
            </a:r>
            <a:endParaRPr/>
          </a:p>
        </p:txBody>
      </p:sp>
      <p:cxnSp>
        <p:nvCxnSpPr>
          <p:cNvPr id="208" name="Google Shape;208;p23"/>
          <p:cNvCxnSpPr/>
          <p:nvPr/>
        </p:nvCxnSpPr>
        <p:spPr>
          <a:xfrm rot="10800000">
            <a:off x="5528528" y="3115938"/>
            <a:ext cx="1231800" cy="0"/>
          </a:xfrm>
          <a:prstGeom prst="straightConnector1">
            <a:avLst/>
          </a:prstGeom>
          <a:noFill/>
          <a:ln w="12700" cap="flat" cmpd="sng">
            <a:solidFill>
              <a:srgbClr val="A165FF"/>
            </a:solidFill>
            <a:prstDash val="dash"/>
            <a:miter lim="800000"/>
            <a:headEnd type="none" w="sm" len="sm"/>
            <a:tailEnd type="triangle" w="med" len="med"/>
          </a:ln>
        </p:spPr>
      </p:cxnSp>
      <p:pic>
        <p:nvPicPr>
          <p:cNvPr id="209" name="Google Shape;209;p23"/>
          <p:cNvPicPr preferRelativeResize="0"/>
          <p:nvPr/>
        </p:nvPicPr>
        <p:blipFill rotWithShape="1">
          <a:blip r:embed="rId6">
            <a:alphaModFix/>
          </a:blip>
          <a:srcRect/>
          <a:stretch/>
        </p:blipFill>
        <p:spPr>
          <a:xfrm>
            <a:off x="5110823" y="2932772"/>
            <a:ext cx="346815" cy="346815"/>
          </a:xfrm>
          <a:prstGeom prst="rect">
            <a:avLst/>
          </a:prstGeom>
          <a:noFill/>
          <a:ln>
            <a:noFill/>
          </a:ln>
        </p:spPr>
      </p:pic>
      <p:pic>
        <p:nvPicPr>
          <p:cNvPr id="210" name="Google Shape;210;p23"/>
          <p:cNvPicPr preferRelativeResize="0"/>
          <p:nvPr/>
        </p:nvPicPr>
        <p:blipFill rotWithShape="1">
          <a:blip r:embed="rId6">
            <a:alphaModFix/>
          </a:blip>
          <a:srcRect/>
          <a:stretch/>
        </p:blipFill>
        <p:spPr>
          <a:xfrm>
            <a:off x="6760329" y="2939222"/>
            <a:ext cx="353434" cy="353434"/>
          </a:xfrm>
          <a:prstGeom prst="rect">
            <a:avLst/>
          </a:prstGeom>
          <a:noFill/>
          <a:ln>
            <a:noFill/>
          </a:ln>
        </p:spPr>
      </p:pic>
      <p:sp>
        <p:nvSpPr>
          <p:cNvPr id="211" name="Google Shape;211;p23"/>
          <p:cNvSpPr txBox="1"/>
          <p:nvPr/>
        </p:nvSpPr>
        <p:spPr>
          <a:xfrm>
            <a:off x="4701814" y="3318125"/>
            <a:ext cx="12318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10.0.1.14</a:t>
            </a:r>
            <a:endParaRPr sz="1000">
              <a:solidFill>
                <a:schemeClr val="dk1"/>
              </a:solidFill>
            </a:endParaRPr>
          </a:p>
        </p:txBody>
      </p:sp>
      <p:sp>
        <p:nvSpPr>
          <p:cNvPr id="212" name="Google Shape;212;p23"/>
          <p:cNvSpPr txBox="1"/>
          <p:nvPr/>
        </p:nvSpPr>
        <p:spPr>
          <a:xfrm>
            <a:off x="1429148" y="4225931"/>
            <a:ext cx="3507000" cy="4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25">
                <a:solidFill>
                  <a:schemeClr val="dk1"/>
                </a:solidFill>
                <a:latin typeface="Arial"/>
                <a:ea typeface="Arial"/>
                <a:cs typeface="Arial"/>
                <a:sym typeface="Arial"/>
              </a:rPr>
              <a:t>Secure isolation of Tasks by running a dedicated kernel without shared CPU, memory, or storage.</a:t>
            </a:r>
            <a:endParaRPr>
              <a:solidFill>
                <a:schemeClr val="dk1"/>
              </a:solidFill>
            </a:endParaRPr>
          </a:p>
        </p:txBody>
      </p:sp>
      <p:sp>
        <p:nvSpPr>
          <p:cNvPr id="213" name="Google Shape;213;p23"/>
          <p:cNvSpPr txBox="1"/>
          <p:nvPr/>
        </p:nvSpPr>
        <p:spPr>
          <a:xfrm>
            <a:off x="1429148" y="4783825"/>
            <a:ext cx="3507000" cy="4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25">
                <a:solidFill>
                  <a:schemeClr val="dk1"/>
                </a:solidFill>
                <a:latin typeface="Arial"/>
                <a:ea typeface="Arial"/>
                <a:cs typeface="Arial"/>
                <a:sym typeface="Arial"/>
              </a:rPr>
              <a:t>Right—sized instances based CPU and Memory requests within the pod specification. </a:t>
            </a:r>
            <a:endParaRPr>
              <a:solidFill>
                <a:schemeClr val="dk1"/>
              </a:solidFill>
            </a:endParaRPr>
          </a:p>
        </p:txBody>
      </p:sp>
      <p:sp>
        <p:nvSpPr>
          <p:cNvPr id="214" name="Google Shape;214;p23"/>
          <p:cNvSpPr txBox="1"/>
          <p:nvPr/>
        </p:nvSpPr>
        <p:spPr>
          <a:xfrm>
            <a:off x="1429153" y="5280831"/>
            <a:ext cx="3587400" cy="43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25">
                <a:solidFill>
                  <a:schemeClr val="dk1"/>
                </a:solidFill>
                <a:latin typeface="Arial"/>
                <a:ea typeface="Arial"/>
                <a:cs typeface="Arial"/>
                <a:sym typeface="Arial"/>
              </a:rPr>
              <a:t>AWS manages the patching and upgrading of the underlying infrastructure, you manage the container</a:t>
            </a:r>
            <a:endParaRPr>
              <a:solidFill>
                <a:schemeClr val="dk1"/>
              </a:solidFill>
            </a:endParaRPr>
          </a:p>
        </p:txBody>
      </p:sp>
      <p:sp>
        <p:nvSpPr>
          <p:cNvPr id="215" name="Google Shape;215;p23"/>
          <p:cNvSpPr txBox="1"/>
          <p:nvPr/>
        </p:nvSpPr>
        <p:spPr>
          <a:xfrm>
            <a:off x="1631282" y="3274112"/>
            <a:ext cx="13467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chemeClr val="dk1"/>
                </a:solidFill>
                <a:latin typeface="Arial"/>
                <a:ea typeface="Arial"/>
                <a:cs typeface="Arial"/>
                <a:sym typeface="Arial"/>
              </a:rPr>
              <a:t>AWS Fargate</a:t>
            </a:r>
            <a:endParaRPr sz="1500" b="1">
              <a:solidFill>
                <a:schemeClr val="dk1"/>
              </a:solidFill>
              <a:latin typeface="Arial"/>
              <a:ea typeface="Arial"/>
              <a:cs typeface="Arial"/>
              <a:sym typeface="Arial"/>
            </a:endParaRPr>
          </a:p>
        </p:txBody>
      </p:sp>
      <p:pic>
        <p:nvPicPr>
          <p:cNvPr id="216" name="Google Shape;216;p23"/>
          <p:cNvPicPr preferRelativeResize="0"/>
          <p:nvPr/>
        </p:nvPicPr>
        <p:blipFill rotWithShape="1">
          <a:blip r:embed="rId7">
            <a:alphaModFix/>
          </a:blip>
          <a:srcRect/>
          <a:stretch/>
        </p:blipFill>
        <p:spPr>
          <a:xfrm>
            <a:off x="1994267" y="2490800"/>
            <a:ext cx="620870" cy="620870"/>
          </a:xfrm>
          <a:prstGeom prst="rect">
            <a:avLst/>
          </a:prstGeom>
          <a:noFill/>
          <a:ln>
            <a:noFill/>
          </a:ln>
        </p:spPr>
      </p:pic>
      <p:sp>
        <p:nvSpPr>
          <p:cNvPr id="217" name="Google Shape;217;p23"/>
          <p:cNvSpPr txBox="1"/>
          <p:nvPr/>
        </p:nvSpPr>
        <p:spPr>
          <a:xfrm>
            <a:off x="6241474" y="4056325"/>
            <a:ext cx="1414200" cy="265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25" b="1" u="sng">
                <a:solidFill>
                  <a:srgbClr val="C00000"/>
                </a:solidFill>
                <a:latin typeface="Arial"/>
                <a:ea typeface="Arial"/>
                <a:cs typeface="Arial"/>
                <a:sym typeface="Arial"/>
              </a:rPr>
              <a:t>Considerations</a:t>
            </a:r>
            <a:endParaRPr>
              <a:solidFill>
                <a:srgbClr val="C00000"/>
              </a:solidFill>
            </a:endParaRPr>
          </a:p>
        </p:txBody>
      </p:sp>
      <p:sp>
        <p:nvSpPr>
          <p:cNvPr id="218" name="Google Shape;218;p23"/>
          <p:cNvSpPr txBox="1"/>
          <p:nvPr/>
        </p:nvSpPr>
        <p:spPr>
          <a:xfrm>
            <a:off x="6210392" y="4323972"/>
            <a:ext cx="3088200" cy="1471200"/>
          </a:xfrm>
          <a:prstGeom prst="rect">
            <a:avLst/>
          </a:prstGeom>
          <a:noFill/>
          <a:ln>
            <a:noFill/>
          </a:ln>
        </p:spPr>
        <p:txBody>
          <a:bodyPr spcFirstLastPara="1" wrap="square" lIns="91425" tIns="45700" rIns="91425" bIns="45700" anchor="t" anchorCtr="0">
            <a:spAutoFit/>
          </a:bodyPr>
          <a:lstStyle/>
          <a:p>
            <a:pPr marL="178586" marR="0" lvl="0" indent="-178586" algn="l" rtl="0">
              <a:spcBef>
                <a:spcPts val="0"/>
              </a:spcBef>
              <a:spcAft>
                <a:spcPts val="0"/>
              </a:spcAft>
              <a:buClr>
                <a:schemeClr val="dk1"/>
              </a:buClr>
              <a:buSzPts val="1125"/>
              <a:buFont typeface="Arial"/>
              <a:buChar char="•"/>
            </a:pPr>
            <a:r>
              <a:rPr lang="en-US" sz="1125">
                <a:solidFill>
                  <a:schemeClr val="dk1"/>
                </a:solidFill>
              </a:rPr>
              <a:t>DaemonSets are Not Supported on fargate</a:t>
            </a:r>
            <a:endParaRPr>
              <a:solidFill>
                <a:schemeClr val="dk1"/>
              </a:solidFill>
            </a:endParaRPr>
          </a:p>
          <a:p>
            <a:pPr marL="178586" marR="0" lvl="0" indent="-178586" algn="l" rtl="0">
              <a:spcBef>
                <a:spcPts val="1000"/>
              </a:spcBef>
              <a:spcAft>
                <a:spcPts val="0"/>
              </a:spcAft>
              <a:buClr>
                <a:schemeClr val="dk1"/>
              </a:buClr>
              <a:buSzPts val="1125"/>
              <a:buFont typeface="Arial"/>
              <a:buChar char="•"/>
            </a:pPr>
            <a:r>
              <a:rPr lang="en-US" sz="1125">
                <a:solidFill>
                  <a:schemeClr val="dk1"/>
                </a:solidFill>
                <a:latin typeface="Arial"/>
                <a:ea typeface="Arial"/>
                <a:cs typeface="Arial"/>
                <a:sym typeface="Arial"/>
              </a:rPr>
              <a:t>Only supports Application Load Balancers</a:t>
            </a:r>
            <a:endParaRPr>
              <a:solidFill>
                <a:schemeClr val="dk1"/>
              </a:solidFill>
            </a:endParaRPr>
          </a:p>
          <a:p>
            <a:pPr marL="178586" marR="0" lvl="0" indent="-178586" algn="l" rtl="0">
              <a:spcBef>
                <a:spcPts val="1000"/>
              </a:spcBef>
              <a:spcAft>
                <a:spcPts val="0"/>
              </a:spcAft>
              <a:buClr>
                <a:schemeClr val="dk1"/>
              </a:buClr>
              <a:buSzPts val="1125"/>
              <a:buFont typeface="Arial"/>
              <a:buChar char="•"/>
            </a:pPr>
            <a:r>
              <a:rPr lang="en-US" sz="1125">
                <a:solidFill>
                  <a:schemeClr val="dk1"/>
                </a:solidFill>
                <a:latin typeface="Arial"/>
                <a:ea typeface="Arial"/>
                <a:cs typeface="Arial"/>
                <a:sym typeface="Arial"/>
              </a:rPr>
              <a:t>Privileged Containers are Not Supported</a:t>
            </a:r>
            <a:endParaRPr>
              <a:solidFill>
                <a:schemeClr val="dk1"/>
              </a:solidFill>
            </a:endParaRPr>
          </a:p>
          <a:p>
            <a:pPr marL="178586" marR="0" lvl="0" indent="-178586" algn="l" rtl="0">
              <a:spcBef>
                <a:spcPts val="1000"/>
              </a:spcBef>
              <a:spcAft>
                <a:spcPts val="0"/>
              </a:spcAft>
              <a:buClr>
                <a:schemeClr val="dk1"/>
              </a:buClr>
              <a:buSzPts val="1125"/>
              <a:buFont typeface="Arial"/>
              <a:buChar char="•"/>
            </a:pPr>
            <a:r>
              <a:rPr lang="en-US" sz="1125">
                <a:solidFill>
                  <a:schemeClr val="dk1"/>
                </a:solidFill>
                <a:latin typeface="Arial"/>
                <a:ea typeface="Arial"/>
                <a:cs typeface="Arial"/>
                <a:sym typeface="Arial"/>
              </a:rPr>
              <a:t>Do not support host networking</a:t>
            </a:r>
            <a:endParaRPr>
              <a:solidFill>
                <a:schemeClr val="dk1"/>
              </a:solidFill>
            </a:endParaRPr>
          </a:p>
          <a:p>
            <a:pPr marL="178586" marR="0" lvl="0" indent="-178586" algn="l" rtl="0">
              <a:spcBef>
                <a:spcPts val="1000"/>
              </a:spcBef>
              <a:spcAft>
                <a:spcPts val="1000"/>
              </a:spcAft>
              <a:buClr>
                <a:schemeClr val="dk1"/>
              </a:buClr>
              <a:buSzPts val="1125"/>
              <a:buFont typeface="Arial"/>
              <a:buChar char="•"/>
            </a:pPr>
            <a:r>
              <a:rPr lang="en-US" sz="1125">
                <a:solidFill>
                  <a:schemeClr val="dk1"/>
                </a:solidFill>
                <a:latin typeface="Arial"/>
                <a:ea typeface="Arial"/>
                <a:cs typeface="Arial"/>
                <a:sym typeface="Arial"/>
              </a:rPr>
              <a:t>Can only run within private subnets</a:t>
            </a:r>
            <a:endParaRPr>
              <a:solidFill>
                <a:schemeClr val="dk1"/>
              </a:solidFill>
            </a:endParaRPr>
          </a:p>
        </p:txBody>
      </p:sp>
      <p:pic>
        <p:nvPicPr>
          <p:cNvPr id="219" name="Google Shape;219;p23"/>
          <p:cNvPicPr preferRelativeResize="0"/>
          <p:nvPr/>
        </p:nvPicPr>
        <p:blipFill>
          <a:blip r:embed="rId8">
            <a:alphaModFix/>
          </a:blip>
          <a:stretch>
            <a:fillRect/>
          </a:stretch>
        </p:blipFill>
        <p:spPr>
          <a:xfrm>
            <a:off x="1218047" y="4266650"/>
            <a:ext cx="215400" cy="215400"/>
          </a:xfrm>
          <a:prstGeom prst="rect">
            <a:avLst/>
          </a:prstGeom>
          <a:noFill/>
          <a:ln>
            <a:noFill/>
          </a:ln>
        </p:spPr>
      </p:pic>
      <p:pic>
        <p:nvPicPr>
          <p:cNvPr id="220" name="Google Shape;220;p23"/>
          <p:cNvPicPr preferRelativeResize="0"/>
          <p:nvPr/>
        </p:nvPicPr>
        <p:blipFill rotWithShape="1">
          <a:blip r:embed="rId8">
            <a:alphaModFix/>
          </a:blip>
          <a:srcRect/>
          <a:stretch/>
        </p:blipFill>
        <p:spPr>
          <a:xfrm>
            <a:off x="1218047" y="4820346"/>
            <a:ext cx="215400" cy="215400"/>
          </a:xfrm>
          <a:prstGeom prst="rect">
            <a:avLst/>
          </a:prstGeom>
          <a:noFill/>
          <a:ln>
            <a:noFill/>
          </a:ln>
        </p:spPr>
      </p:pic>
      <p:pic>
        <p:nvPicPr>
          <p:cNvPr id="221" name="Google Shape;221;p23"/>
          <p:cNvPicPr preferRelativeResize="0"/>
          <p:nvPr/>
        </p:nvPicPr>
        <p:blipFill>
          <a:blip r:embed="rId8">
            <a:alphaModFix/>
          </a:blip>
          <a:stretch>
            <a:fillRect/>
          </a:stretch>
        </p:blipFill>
        <p:spPr>
          <a:xfrm>
            <a:off x="1189372" y="5294000"/>
            <a:ext cx="215400" cy="215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9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39" name="Google Shape;1639;p97"/>
          <p:cNvGrpSpPr/>
          <p:nvPr/>
        </p:nvGrpSpPr>
        <p:grpSpPr>
          <a:xfrm>
            <a:off x="648321" y="338541"/>
            <a:ext cx="6882000" cy="735185"/>
            <a:chOff x="648321" y="434510"/>
            <a:chExt cx="6882000" cy="735185"/>
          </a:xfrm>
        </p:grpSpPr>
        <p:sp>
          <p:nvSpPr>
            <p:cNvPr id="1640" name="Google Shape;1640;p9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41" name="Google Shape;1641;p9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44" name="Google Shape;1644;p97"/>
          <p:cNvSpPr txBox="1"/>
          <p:nvPr/>
        </p:nvSpPr>
        <p:spPr>
          <a:xfrm>
            <a:off x="766775" y="2075425"/>
            <a:ext cx="10658400" cy="3863400"/>
          </a:xfrm>
          <a:prstGeom prst="rect">
            <a:avLst/>
          </a:prstGeom>
          <a:noFill/>
          <a:ln>
            <a:noFill/>
          </a:ln>
        </p:spPr>
        <p:txBody>
          <a:bodyPr spcFirstLastPara="1" wrap="square" lIns="91425" tIns="45700" rIns="91425" bIns="45700" anchor="t" anchorCtr="0">
            <a:spAutoFit/>
          </a:bodyPr>
          <a:lstStyle/>
          <a:p>
            <a:pPr marL="457200" marR="0" lvl="0" indent="-304800" algn="l" rtl="0">
              <a:spcBef>
                <a:spcPts val="0"/>
              </a:spcBef>
              <a:spcAft>
                <a:spcPts val="0"/>
              </a:spcAft>
              <a:buClr>
                <a:schemeClr val="dk1"/>
              </a:buClr>
              <a:buSzPts val="1200"/>
              <a:buFont typeface="Noto Sans"/>
              <a:buChar char="●"/>
            </a:pPr>
            <a:r>
              <a:rPr lang="en-US" sz="1200" b="1">
                <a:solidFill>
                  <a:schemeClr val="dk1"/>
                </a:solidFill>
                <a:latin typeface="Noto Sans"/>
                <a:ea typeface="Noto Sans"/>
                <a:cs typeface="Noto Sans"/>
                <a:sym typeface="Noto Sans"/>
              </a:rPr>
              <a:t>K6</a:t>
            </a:r>
            <a:endParaRPr sz="1200">
              <a:solidFill>
                <a:schemeClr val="dk1"/>
              </a:solidFill>
              <a:latin typeface="Noto Sans"/>
              <a:ea typeface="Noto Sans"/>
              <a:cs typeface="Noto Sans"/>
              <a:sym typeface="Noto Sans"/>
            </a:endParaRPr>
          </a:p>
          <a:p>
            <a:pPr marL="457200" marR="0" lvl="0" indent="0" algn="l" rtl="0">
              <a:spcBef>
                <a:spcPts val="1000"/>
              </a:spcBef>
              <a:spcAft>
                <a:spcPts val="0"/>
              </a:spcAft>
              <a:buNone/>
            </a:pPr>
            <a:r>
              <a:rPr lang="en-US" sz="1000">
                <a:solidFill>
                  <a:schemeClr val="dk1"/>
                </a:solidFill>
                <a:latin typeface="Noto Sans"/>
                <a:ea typeface="Noto Sans"/>
                <a:cs typeface="Noto Sans"/>
                <a:sym typeface="Noto Sans"/>
              </a:rPr>
              <a:t>K6 is a free tool that offers support, hosting of the load source, and an integrated web interface to organize, run, and analyze load tests.</a:t>
            </a:r>
            <a:endParaRPr sz="10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b="1">
                <a:solidFill>
                  <a:schemeClr val="dk1"/>
                </a:solidFill>
                <a:latin typeface="Noto Sans"/>
                <a:ea typeface="Noto Sans"/>
                <a:cs typeface="Noto Sans"/>
                <a:sym typeface="Noto Sans"/>
              </a:rPr>
              <a:t>Vegeta</a:t>
            </a:r>
            <a:endParaRPr sz="1200" b="1">
              <a:solidFill>
                <a:schemeClr val="dk1"/>
              </a:solidFill>
              <a:latin typeface="Noto Sans"/>
              <a:ea typeface="Noto Sans"/>
              <a:cs typeface="Noto Sans"/>
              <a:sym typeface="Noto Sans"/>
            </a:endParaRPr>
          </a:p>
          <a:p>
            <a:pPr marL="457200" marR="0" lvl="0" indent="0" algn="l" rtl="0">
              <a:spcBef>
                <a:spcPts val="1000"/>
              </a:spcBef>
              <a:spcAft>
                <a:spcPts val="0"/>
              </a:spcAft>
              <a:buNone/>
            </a:pPr>
            <a:r>
              <a:rPr lang="en-US" sz="1000">
                <a:solidFill>
                  <a:schemeClr val="dk1"/>
                </a:solidFill>
                <a:latin typeface="Noto Sans"/>
                <a:ea typeface="Noto Sans"/>
                <a:cs typeface="Noto Sans"/>
                <a:sym typeface="Noto Sans"/>
              </a:rPr>
              <a:t>The Vegeta load test follows a different concept. Instead of defining concurrency or throwing load at your system, you define a certain rate. The tool then creates that load independent of your system's response times.</a:t>
            </a:r>
            <a:endParaRPr sz="10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b="1">
                <a:solidFill>
                  <a:schemeClr val="dk1"/>
                </a:solidFill>
                <a:latin typeface="Noto Sans"/>
                <a:ea typeface="Noto Sans"/>
                <a:cs typeface="Noto Sans"/>
                <a:sym typeface="Noto Sans"/>
              </a:rPr>
              <a:t>Hey and ab</a:t>
            </a:r>
            <a:endParaRPr sz="1200" b="1">
              <a:solidFill>
                <a:schemeClr val="dk1"/>
              </a:solidFill>
              <a:latin typeface="Noto Sans"/>
              <a:ea typeface="Noto Sans"/>
              <a:cs typeface="Noto Sans"/>
              <a:sym typeface="Noto Sans"/>
            </a:endParaRPr>
          </a:p>
          <a:p>
            <a:pPr marL="457200" marR="0" lvl="0" indent="0" algn="l" rtl="0">
              <a:spcBef>
                <a:spcPts val="1000"/>
              </a:spcBef>
              <a:spcAft>
                <a:spcPts val="0"/>
              </a:spcAft>
              <a:buNone/>
            </a:pPr>
            <a:r>
              <a:rPr lang="en-US" sz="1000">
                <a:solidFill>
                  <a:schemeClr val="dk1"/>
                </a:solidFill>
                <a:latin typeface="Noto Sans"/>
                <a:ea typeface="Noto Sans"/>
                <a:cs typeface="Noto Sans"/>
                <a:sym typeface="Noto Sans"/>
              </a:rPr>
              <a:t>Hey and ab, the Apache HTTP server benchmarking tool, are basic tools that you can use from the command line to run the specified load on a single endpoint. This is the fastest way to generate load if you have a server to run the tools on. Even a local laptop will perform, although it might be not powerful enough to produce high load.</a:t>
            </a:r>
            <a:endParaRPr sz="1000">
              <a:solidFill>
                <a:schemeClr val="dk1"/>
              </a:solidFill>
              <a:latin typeface="Noto Sans"/>
              <a:ea typeface="Noto Sans"/>
              <a:cs typeface="Noto Sans"/>
              <a:sym typeface="Noto Sans"/>
            </a:endParaRPr>
          </a:p>
          <a:p>
            <a:pPr marL="457200" marR="0" lvl="0" indent="-304800" algn="l" rtl="0">
              <a:spcBef>
                <a:spcPts val="1000"/>
              </a:spcBef>
              <a:spcAft>
                <a:spcPts val="0"/>
              </a:spcAft>
              <a:buClr>
                <a:srgbClr val="C00000"/>
              </a:buClr>
              <a:buSzPts val="1200"/>
              <a:buFont typeface="Noto Sans"/>
              <a:buChar char="●"/>
            </a:pPr>
            <a:r>
              <a:rPr lang="en-US" sz="1200" b="1">
                <a:solidFill>
                  <a:srgbClr val="C00000"/>
                </a:solidFill>
                <a:latin typeface="Noto Sans"/>
                <a:ea typeface="Noto Sans"/>
                <a:cs typeface="Noto Sans"/>
                <a:sym typeface="Noto Sans"/>
              </a:rPr>
              <a:t>Apache JMeter (Will be use this tool)</a:t>
            </a:r>
            <a:endParaRPr sz="1200" b="1">
              <a:solidFill>
                <a:srgbClr val="C00000"/>
              </a:solidFill>
              <a:latin typeface="Noto Sans"/>
              <a:ea typeface="Noto Sans"/>
              <a:cs typeface="Noto Sans"/>
              <a:sym typeface="Noto Sans"/>
            </a:endParaRPr>
          </a:p>
          <a:p>
            <a:pPr marL="457200" marR="0" lvl="0" indent="0" algn="l" rtl="0">
              <a:spcBef>
                <a:spcPts val="1000"/>
              </a:spcBef>
              <a:spcAft>
                <a:spcPts val="0"/>
              </a:spcAft>
              <a:buNone/>
            </a:pPr>
            <a:r>
              <a:rPr lang="en-US" sz="1000">
                <a:solidFill>
                  <a:schemeClr val="dk1"/>
                </a:solidFill>
                <a:latin typeface="Noto Sans"/>
                <a:ea typeface="Noto Sans"/>
                <a:cs typeface="Noto Sans"/>
                <a:sym typeface="Noto Sans"/>
              </a:rPr>
              <a:t>Apache JMeter is the seasoned power horse. Over the years, Apache JMeter has become more reliable and has added features. With the graphical interface, you can create complex tests without knowing a programming language. Companies such as BlazeMeter support Apache JMeter.</a:t>
            </a:r>
            <a:endParaRPr sz="1000">
              <a:solidFill>
                <a:schemeClr val="dk1"/>
              </a:solidFill>
              <a:latin typeface="Noto Sans"/>
              <a:ea typeface="Noto Sans"/>
              <a:cs typeface="Noto Sans"/>
              <a:sym typeface="Noto Sans"/>
            </a:endParaRPr>
          </a:p>
          <a:p>
            <a:pPr marL="457200" marR="0" lvl="0" indent="-304800" algn="l" rtl="0">
              <a:spcBef>
                <a:spcPts val="1000"/>
              </a:spcBef>
              <a:spcAft>
                <a:spcPts val="0"/>
              </a:spcAft>
              <a:buClr>
                <a:schemeClr val="dk1"/>
              </a:buClr>
              <a:buSzPts val="1200"/>
              <a:buFont typeface="Noto Sans"/>
              <a:buChar char="●"/>
            </a:pPr>
            <a:r>
              <a:rPr lang="en-US" sz="1200" b="1">
                <a:solidFill>
                  <a:schemeClr val="dk1"/>
                </a:solidFill>
                <a:latin typeface="Noto Sans"/>
                <a:ea typeface="Noto Sans"/>
                <a:cs typeface="Noto Sans"/>
                <a:sym typeface="Noto Sans"/>
              </a:rPr>
              <a:t>Distributed Load Testing on AWS</a:t>
            </a:r>
            <a:endParaRPr sz="1200" b="1">
              <a:solidFill>
                <a:schemeClr val="dk1"/>
              </a:solidFill>
              <a:latin typeface="Noto Sans"/>
              <a:ea typeface="Noto Sans"/>
              <a:cs typeface="Noto Sans"/>
              <a:sym typeface="Noto Sans"/>
            </a:endParaRPr>
          </a:p>
          <a:p>
            <a:pPr marL="457200" marR="0" lvl="0" indent="0" algn="l" rtl="0">
              <a:spcBef>
                <a:spcPts val="1000"/>
              </a:spcBef>
              <a:spcAft>
                <a:spcPts val="1000"/>
              </a:spcAft>
              <a:buNone/>
            </a:pPr>
            <a:r>
              <a:rPr lang="en-US" sz="1000">
                <a:solidFill>
                  <a:schemeClr val="dk1"/>
                </a:solidFill>
                <a:latin typeface="Noto Sans"/>
                <a:ea typeface="Noto Sans"/>
                <a:cs typeface="Noto Sans"/>
                <a:sym typeface="Noto Sans"/>
              </a:rPr>
              <a:t>Distributed Load Testing on AWS solution supports the use of custom Apache JMeter scripts. When you use the Distributed Load Testing on AWS solution, you can upload your Apache JMeter script to run your tests in the cloud. Another benefit is the output support. You can stream the events to time stream databases and run advanced queries on top, giving you detailed insight into your complete test run.</a:t>
            </a:r>
            <a:endParaRPr sz="1000">
              <a:solidFill>
                <a:schemeClr val="dk1"/>
              </a:solidFill>
              <a:latin typeface="Noto Sans"/>
              <a:ea typeface="Noto Sans"/>
              <a:cs typeface="Noto Sans"/>
              <a:sym typeface="Noto Sans"/>
            </a:endParaRPr>
          </a:p>
        </p:txBody>
      </p:sp>
      <p:sp>
        <p:nvSpPr>
          <p:cNvPr id="1645" name="Google Shape;1645;p9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1000"/>
              </a:spcAft>
              <a:buNone/>
            </a:pPr>
            <a:r>
              <a:rPr lang="en-US" sz="1600" b="1">
                <a:solidFill>
                  <a:schemeClr val="dk1"/>
                </a:solidFill>
                <a:latin typeface="Noto Sans"/>
                <a:ea typeface="Noto Sans"/>
                <a:cs typeface="Noto Sans"/>
                <a:sym typeface="Noto Sans"/>
              </a:rPr>
              <a:t>Load test tools</a:t>
            </a:r>
            <a:endParaRPr sz="1600" b="1">
              <a:solidFill>
                <a:schemeClr val="dk1"/>
              </a:solidFill>
              <a:latin typeface="Noto Sans"/>
              <a:ea typeface="Noto Sans"/>
              <a:cs typeface="Noto Sans"/>
              <a:sym typeface="No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pic>
        <p:nvPicPr>
          <p:cNvPr id="1650" name="Google Shape;1650;p9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51" name="Google Shape;1651;p98"/>
          <p:cNvGrpSpPr/>
          <p:nvPr/>
        </p:nvGrpSpPr>
        <p:grpSpPr>
          <a:xfrm>
            <a:off x="648321" y="338541"/>
            <a:ext cx="6882000" cy="735185"/>
            <a:chOff x="648321" y="434510"/>
            <a:chExt cx="6882000" cy="735185"/>
          </a:xfrm>
        </p:grpSpPr>
        <p:sp>
          <p:nvSpPr>
            <p:cNvPr id="1652" name="Google Shape;1652;p9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53" name="Google Shape;1653;p9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56" name="Google Shape;1656;p98"/>
          <p:cNvSpPr txBox="1"/>
          <p:nvPr/>
        </p:nvSpPr>
        <p:spPr>
          <a:xfrm>
            <a:off x="766775" y="2075425"/>
            <a:ext cx="10658400" cy="232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AWS Infra capabilities as well as the Test Plan design will both impact the number of threads you can effectively run with JMeter. The number will also depend on how fast your server is (a faster server makes JMeter work harder since it returns a response quicker). As with any Load Testing tool, if you don't correctly size the number of threads, you will face the "Coordinated Omission" problem which can give you wrong or inaccurate results. If you need large-scale load testing, consider running multiple CLI JMeter instances on multiple machines using distributed mode (or not). When using distributed mode the result file is combined on the Controller node, if using multiple autonomous instances, the sample result files can be combined for subsequent analysis. </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For testing how JMeter performs on a given platform, the JavaTest sampler can be used. It does not require any network access so can give some idea as to the maximum throughput achievable.</a:t>
            </a:r>
            <a:endParaRPr sz="1200">
              <a:solidFill>
                <a:schemeClr val="dk1"/>
              </a:solidFill>
              <a:latin typeface="Noto Sans"/>
              <a:ea typeface="Noto Sans"/>
              <a:cs typeface="Noto Sans"/>
              <a:sym typeface="Noto Sans"/>
            </a:endParaRPr>
          </a:p>
          <a:p>
            <a:pPr marL="0" marR="0" lvl="0" indent="0" algn="l" rtl="0">
              <a:spcBef>
                <a:spcPts val="100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1000"/>
              </a:spcBef>
              <a:spcAft>
                <a:spcPts val="1000"/>
              </a:spcAft>
              <a:buNone/>
            </a:pPr>
            <a:endParaRPr sz="1200">
              <a:solidFill>
                <a:schemeClr val="dk1"/>
              </a:solidFill>
              <a:latin typeface="Noto Sans"/>
              <a:ea typeface="Noto Sans"/>
              <a:cs typeface="Noto Sans"/>
              <a:sym typeface="Noto Sans"/>
            </a:endParaRPr>
          </a:p>
        </p:txBody>
      </p:sp>
      <p:sp>
        <p:nvSpPr>
          <p:cNvPr id="1657" name="Google Shape;1657;p9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1000"/>
              </a:spcAft>
              <a:buNone/>
            </a:pPr>
            <a:r>
              <a:rPr lang="en-US" sz="1600" b="1">
                <a:solidFill>
                  <a:schemeClr val="dk1"/>
                </a:solidFill>
                <a:latin typeface="Noto Sans"/>
                <a:ea typeface="Noto Sans"/>
                <a:cs typeface="Noto Sans"/>
                <a:sym typeface="Noto Sans"/>
              </a:rPr>
              <a:t>Load test tools - Apache JMeter (Will be use this tool)</a:t>
            </a:r>
            <a:endParaRPr sz="1600" b="1">
              <a:solidFill>
                <a:schemeClr val="dk1"/>
              </a:solidFill>
              <a:latin typeface="Noto Sans"/>
              <a:ea typeface="Noto Sans"/>
              <a:cs typeface="Noto Sans"/>
              <a:sym typeface="Noto Sans"/>
            </a:endParaRPr>
          </a:p>
        </p:txBody>
      </p:sp>
      <p:pic>
        <p:nvPicPr>
          <p:cNvPr id="1658" name="Google Shape;1658;p98"/>
          <p:cNvPicPr preferRelativeResize="0"/>
          <p:nvPr/>
        </p:nvPicPr>
        <p:blipFill>
          <a:blip r:embed="rId4">
            <a:alphaModFix/>
          </a:blip>
          <a:stretch>
            <a:fillRect/>
          </a:stretch>
        </p:blipFill>
        <p:spPr>
          <a:xfrm>
            <a:off x="4029548" y="3863075"/>
            <a:ext cx="3844010" cy="2445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pic>
        <p:nvPicPr>
          <p:cNvPr id="1663" name="Google Shape;1663;p9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664" name="Google Shape;1664;p99"/>
          <p:cNvGrpSpPr/>
          <p:nvPr/>
        </p:nvGrpSpPr>
        <p:grpSpPr>
          <a:xfrm>
            <a:off x="648321" y="338541"/>
            <a:ext cx="6882000" cy="735185"/>
            <a:chOff x="648321" y="434510"/>
            <a:chExt cx="6882000" cy="735185"/>
          </a:xfrm>
        </p:grpSpPr>
        <p:sp>
          <p:nvSpPr>
            <p:cNvPr id="1665" name="Google Shape;1665;p9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#15</a:t>
              </a:r>
              <a:endParaRPr sz="2400" b="1">
                <a:solidFill>
                  <a:schemeClr val="lt1"/>
                </a:solidFill>
                <a:latin typeface="Noto Sans"/>
                <a:ea typeface="Noto Sans"/>
                <a:cs typeface="Noto Sans"/>
                <a:sym typeface="Noto Sans"/>
              </a:endParaRPr>
            </a:p>
          </p:txBody>
        </p:sp>
        <p:sp>
          <p:nvSpPr>
            <p:cNvPr id="1666" name="Google Shape;1666;p9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Scalability and Performance</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669" name="Google Shape;1669;p9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Scaling applications with Kubernetes</a:t>
            </a:r>
            <a:endParaRPr sz="1600" b="1">
              <a:solidFill>
                <a:schemeClr val="dk1"/>
              </a:solidFill>
              <a:latin typeface="Noto Sans"/>
              <a:ea typeface="Noto Sans"/>
              <a:cs typeface="Noto Sans"/>
              <a:sym typeface="Noto Sans"/>
            </a:endParaRPr>
          </a:p>
        </p:txBody>
      </p:sp>
      <p:cxnSp>
        <p:nvCxnSpPr>
          <p:cNvPr id="1670" name="Google Shape;1670;p99"/>
          <p:cNvCxnSpPr/>
          <p:nvPr/>
        </p:nvCxnSpPr>
        <p:spPr>
          <a:xfrm>
            <a:off x="6769965" y="2528315"/>
            <a:ext cx="2202300" cy="0"/>
          </a:xfrm>
          <a:prstGeom prst="straightConnector1">
            <a:avLst/>
          </a:prstGeom>
          <a:noFill/>
          <a:ln w="19050" cap="flat" cmpd="sng">
            <a:solidFill>
              <a:schemeClr val="dk1"/>
            </a:solidFill>
            <a:prstDash val="solid"/>
            <a:miter lim="800000"/>
            <a:headEnd type="none" w="sm" len="sm"/>
            <a:tailEnd type="stealth" w="med" len="med"/>
          </a:ln>
        </p:spPr>
      </p:cxnSp>
      <p:sp>
        <p:nvSpPr>
          <p:cNvPr id="1671" name="Google Shape;1671;p99"/>
          <p:cNvSpPr txBox="1"/>
          <p:nvPr/>
        </p:nvSpPr>
        <p:spPr>
          <a:xfrm>
            <a:off x="2034088" y="2284326"/>
            <a:ext cx="2152800" cy="3179700"/>
          </a:xfrm>
          <a:prstGeom prst="rect">
            <a:avLst/>
          </a:prstGeom>
          <a:noFill/>
          <a:ln>
            <a:noFill/>
          </a:ln>
        </p:spPr>
        <p:txBody>
          <a:bodyPr spcFirstLastPara="1" wrap="square" lIns="0" tIns="45700" rIns="91425" bIns="45700" anchor="ctr" anchorCtr="1">
            <a:noAutofit/>
          </a:bodyPr>
          <a:lstStyle/>
          <a:p>
            <a:pPr marL="285738" lvl="0" indent="-285738" algn="l" rtl="0">
              <a:spcBef>
                <a:spcPts val="0"/>
              </a:spcBef>
              <a:spcAft>
                <a:spcPts val="0"/>
              </a:spcAft>
              <a:buClr>
                <a:schemeClr val="dk1"/>
              </a:buClr>
              <a:buSzPts val="1500"/>
              <a:buAutoNum type="arabicPeriod"/>
            </a:pPr>
            <a:r>
              <a:rPr lang="en-US" sz="1500" b="1">
                <a:solidFill>
                  <a:schemeClr val="dk1"/>
                </a:solidFill>
              </a:rPr>
              <a:t>Horizontal Pod Autoscaling (HPA)</a:t>
            </a:r>
            <a:endParaRPr sz="1187"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285738" algn="l" rtl="0">
              <a:spcBef>
                <a:spcPts val="300"/>
              </a:spcBef>
              <a:spcAft>
                <a:spcPts val="0"/>
              </a:spcAft>
              <a:buClr>
                <a:schemeClr val="dk1"/>
              </a:buClr>
              <a:buSzPts val="1500"/>
              <a:buAutoNum type="arabicPeriod"/>
            </a:pPr>
            <a:r>
              <a:rPr lang="en-US" sz="1500" b="1">
                <a:solidFill>
                  <a:schemeClr val="dk1"/>
                </a:solidFill>
              </a:rPr>
              <a:t>Vertical Pod Autoscaling (VPA)</a:t>
            </a:r>
            <a:endParaRPr sz="1187"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190488" algn="l" rtl="0">
              <a:spcBef>
                <a:spcPts val="300"/>
              </a:spcBef>
              <a:spcAft>
                <a:spcPts val="0"/>
              </a:spcAft>
              <a:buNone/>
            </a:pPr>
            <a:endParaRPr sz="1500" b="1">
              <a:solidFill>
                <a:schemeClr val="dk1"/>
              </a:solidFill>
            </a:endParaRPr>
          </a:p>
          <a:p>
            <a:pPr marL="285738" lvl="0" indent="-285738" algn="l" rtl="0">
              <a:spcBef>
                <a:spcPts val="300"/>
              </a:spcBef>
              <a:spcAft>
                <a:spcPts val="0"/>
              </a:spcAft>
              <a:buClr>
                <a:schemeClr val="dk1"/>
              </a:buClr>
              <a:buSzPts val="1500"/>
              <a:buAutoNum type="arabicPeriod"/>
            </a:pPr>
            <a:r>
              <a:rPr lang="en-US" sz="1500" b="1">
                <a:solidFill>
                  <a:schemeClr val="dk1"/>
                </a:solidFill>
              </a:rPr>
              <a:t>Cluster Autoscaler (CAS)</a:t>
            </a:r>
            <a:endParaRPr sz="1187" b="1">
              <a:solidFill>
                <a:schemeClr val="dk1"/>
              </a:solidFill>
            </a:endParaRPr>
          </a:p>
        </p:txBody>
      </p:sp>
      <p:grpSp>
        <p:nvGrpSpPr>
          <p:cNvPr id="1672" name="Google Shape;1672;p99"/>
          <p:cNvGrpSpPr/>
          <p:nvPr/>
        </p:nvGrpSpPr>
        <p:grpSpPr>
          <a:xfrm>
            <a:off x="4457228" y="2658550"/>
            <a:ext cx="937048" cy="937048"/>
            <a:chOff x="4278905" y="2632755"/>
            <a:chExt cx="1652642" cy="1652642"/>
          </a:xfrm>
        </p:grpSpPr>
        <p:pic>
          <p:nvPicPr>
            <p:cNvPr id="1673" name="Google Shape;1673;p99"/>
            <p:cNvPicPr preferRelativeResize="0"/>
            <p:nvPr/>
          </p:nvPicPr>
          <p:blipFill rotWithShape="1">
            <a:blip r:embed="rId4">
              <a:alphaModFix/>
            </a:blip>
            <a:srcRect/>
            <a:stretch/>
          </p:blipFill>
          <p:spPr>
            <a:xfrm>
              <a:off x="4278905" y="2632755"/>
              <a:ext cx="1652642" cy="1652642"/>
            </a:xfrm>
            <a:prstGeom prst="rect">
              <a:avLst/>
            </a:prstGeom>
            <a:noFill/>
            <a:ln>
              <a:noFill/>
            </a:ln>
          </p:spPr>
        </p:pic>
        <p:sp>
          <p:nvSpPr>
            <p:cNvPr id="1674" name="Google Shape;1674;p99"/>
            <p:cNvSpPr txBox="1"/>
            <p:nvPr/>
          </p:nvSpPr>
          <p:spPr>
            <a:xfrm>
              <a:off x="4491493" y="3224649"/>
              <a:ext cx="1227600" cy="77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a:solidFill>
                    <a:schemeClr val="dk1"/>
                  </a:solidFill>
                  <a:latin typeface="Arial"/>
                  <a:ea typeface="Arial"/>
                  <a:cs typeface="Arial"/>
                  <a:sym typeface="Arial"/>
                </a:rPr>
                <a:t>Metrics </a:t>
              </a:r>
              <a:endParaRPr>
                <a:solidFill>
                  <a:schemeClr val="dk1"/>
                </a:solidFill>
              </a:endParaRPr>
            </a:p>
            <a:p>
              <a:pPr marL="0" marR="0" lvl="0" indent="0" algn="ctr" rtl="0">
                <a:spcBef>
                  <a:spcPts val="0"/>
                </a:spcBef>
                <a:spcAft>
                  <a:spcPts val="0"/>
                </a:spcAft>
                <a:buNone/>
              </a:pPr>
              <a:r>
                <a:rPr lang="en-US" sz="1125">
                  <a:solidFill>
                    <a:schemeClr val="dk1"/>
                  </a:solidFill>
                  <a:latin typeface="Arial"/>
                  <a:ea typeface="Arial"/>
                  <a:cs typeface="Arial"/>
                  <a:sym typeface="Arial"/>
                </a:rPr>
                <a:t>Store</a:t>
              </a:r>
              <a:endParaRPr>
                <a:solidFill>
                  <a:schemeClr val="dk1"/>
                </a:solidFill>
              </a:endParaRPr>
            </a:p>
          </p:txBody>
        </p:sp>
      </p:grpSp>
      <p:grpSp>
        <p:nvGrpSpPr>
          <p:cNvPr id="1675" name="Google Shape;1675;p99"/>
          <p:cNvGrpSpPr/>
          <p:nvPr/>
        </p:nvGrpSpPr>
        <p:grpSpPr>
          <a:xfrm>
            <a:off x="5967318" y="2071284"/>
            <a:ext cx="754475" cy="992333"/>
            <a:chOff x="6841807" y="1612281"/>
            <a:chExt cx="1207160" cy="1587733"/>
          </a:xfrm>
        </p:grpSpPr>
        <p:sp>
          <p:nvSpPr>
            <p:cNvPr id="1676" name="Google Shape;1676;p99"/>
            <p:cNvSpPr txBox="1"/>
            <p:nvPr/>
          </p:nvSpPr>
          <p:spPr>
            <a:xfrm>
              <a:off x="7070668" y="2775214"/>
              <a:ext cx="749400" cy="42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a:solidFill>
                    <a:srgbClr val="FFFFFF"/>
                  </a:solidFill>
                  <a:latin typeface="Arial"/>
                  <a:ea typeface="Arial"/>
                  <a:cs typeface="Arial"/>
                  <a:sym typeface="Arial"/>
                </a:rPr>
                <a:t>HPA</a:t>
              </a:r>
              <a:endParaRPr/>
            </a:p>
          </p:txBody>
        </p:sp>
        <p:pic>
          <p:nvPicPr>
            <p:cNvPr id="1677" name="Google Shape;1677;p99"/>
            <p:cNvPicPr preferRelativeResize="0"/>
            <p:nvPr/>
          </p:nvPicPr>
          <p:blipFill rotWithShape="1">
            <a:blip r:embed="rId5">
              <a:alphaModFix/>
            </a:blip>
            <a:srcRect/>
            <a:stretch/>
          </p:blipFill>
          <p:spPr>
            <a:xfrm>
              <a:off x="6841807" y="1612281"/>
              <a:ext cx="1207160" cy="1159821"/>
            </a:xfrm>
            <a:prstGeom prst="rect">
              <a:avLst/>
            </a:prstGeom>
            <a:noFill/>
            <a:ln>
              <a:noFill/>
            </a:ln>
          </p:spPr>
        </p:pic>
      </p:grpSp>
      <p:grpSp>
        <p:nvGrpSpPr>
          <p:cNvPr id="1678" name="Google Shape;1678;p99"/>
          <p:cNvGrpSpPr/>
          <p:nvPr/>
        </p:nvGrpSpPr>
        <p:grpSpPr>
          <a:xfrm>
            <a:off x="8989005" y="2054941"/>
            <a:ext cx="946750" cy="946750"/>
            <a:chOff x="11676506" y="1484068"/>
            <a:chExt cx="1514800" cy="1514800"/>
          </a:xfrm>
        </p:grpSpPr>
        <p:pic>
          <p:nvPicPr>
            <p:cNvPr id="1679" name="Google Shape;1679;p99"/>
            <p:cNvPicPr preferRelativeResize="0"/>
            <p:nvPr/>
          </p:nvPicPr>
          <p:blipFill rotWithShape="1">
            <a:blip r:embed="rId6">
              <a:alphaModFix/>
            </a:blip>
            <a:srcRect/>
            <a:stretch/>
          </p:blipFill>
          <p:spPr>
            <a:xfrm>
              <a:off x="11676506" y="1484068"/>
              <a:ext cx="1514800" cy="1514800"/>
            </a:xfrm>
            <a:prstGeom prst="rect">
              <a:avLst/>
            </a:prstGeom>
            <a:noFill/>
            <a:ln>
              <a:noFill/>
            </a:ln>
          </p:spPr>
        </p:pic>
        <p:pic>
          <p:nvPicPr>
            <p:cNvPr id="1680" name="Google Shape;1680;p99"/>
            <p:cNvPicPr preferRelativeResize="0"/>
            <p:nvPr/>
          </p:nvPicPr>
          <p:blipFill rotWithShape="1">
            <a:blip r:embed="rId7">
              <a:alphaModFix/>
            </a:blip>
            <a:srcRect/>
            <a:stretch/>
          </p:blipFill>
          <p:spPr>
            <a:xfrm>
              <a:off x="12076157" y="2290309"/>
              <a:ext cx="319413" cy="319413"/>
            </a:xfrm>
            <a:prstGeom prst="rect">
              <a:avLst/>
            </a:prstGeom>
            <a:noFill/>
            <a:ln>
              <a:noFill/>
            </a:ln>
          </p:spPr>
        </p:pic>
        <p:pic>
          <p:nvPicPr>
            <p:cNvPr id="1681" name="Google Shape;1681;p99"/>
            <p:cNvPicPr preferRelativeResize="0"/>
            <p:nvPr/>
          </p:nvPicPr>
          <p:blipFill rotWithShape="1">
            <a:blip r:embed="rId7">
              <a:alphaModFix/>
            </a:blip>
            <a:srcRect/>
            <a:stretch/>
          </p:blipFill>
          <p:spPr>
            <a:xfrm>
              <a:off x="12472242" y="2290309"/>
              <a:ext cx="319413" cy="319413"/>
            </a:xfrm>
            <a:prstGeom prst="rect">
              <a:avLst/>
            </a:prstGeom>
            <a:noFill/>
            <a:ln>
              <a:noFill/>
            </a:ln>
          </p:spPr>
        </p:pic>
        <p:pic>
          <p:nvPicPr>
            <p:cNvPr id="1682" name="Google Shape;1682;p99"/>
            <p:cNvPicPr preferRelativeResize="0"/>
            <p:nvPr/>
          </p:nvPicPr>
          <p:blipFill rotWithShape="1">
            <a:blip r:embed="rId7">
              <a:alphaModFix/>
            </a:blip>
            <a:srcRect/>
            <a:stretch/>
          </p:blipFill>
          <p:spPr>
            <a:xfrm>
              <a:off x="12076157" y="1873214"/>
              <a:ext cx="319413" cy="319413"/>
            </a:xfrm>
            <a:prstGeom prst="rect">
              <a:avLst/>
            </a:prstGeom>
            <a:noFill/>
            <a:ln>
              <a:noFill/>
            </a:ln>
          </p:spPr>
        </p:pic>
        <p:pic>
          <p:nvPicPr>
            <p:cNvPr id="1683" name="Google Shape;1683;p99"/>
            <p:cNvPicPr preferRelativeResize="0"/>
            <p:nvPr/>
          </p:nvPicPr>
          <p:blipFill rotWithShape="1">
            <a:blip r:embed="rId7">
              <a:alphaModFix/>
            </a:blip>
            <a:srcRect/>
            <a:stretch/>
          </p:blipFill>
          <p:spPr>
            <a:xfrm>
              <a:off x="12472242" y="1873214"/>
              <a:ext cx="319413" cy="319413"/>
            </a:xfrm>
            <a:prstGeom prst="rect">
              <a:avLst/>
            </a:prstGeom>
            <a:noFill/>
            <a:ln>
              <a:noFill/>
            </a:ln>
          </p:spPr>
        </p:pic>
      </p:grpSp>
      <p:cxnSp>
        <p:nvCxnSpPr>
          <p:cNvPr id="1684" name="Google Shape;1684;p99"/>
          <p:cNvCxnSpPr/>
          <p:nvPr/>
        </p:nvCxnSpPr>
        <p:spPr>
          <a:xfrm rot="10800000" flipH="1">
            <a:off x="5257409" y="2528439"/>
            <a:ext cx="661800" cy="564300"/>
          </a:xfrm>
          <a:prstGeom prst="bentConnector3">
            <a:avLst>
              <a:gd name="adj1" fmla="val 50000"/>
            </a:avLst>
          </a:prstGeom>
          <a:noFill/>
          <a:ln w="19050" cap="flat" cmpd="sng">
            <a:solidFill>
              <a:schemeClr val="dk1"/>
            </a:solidFill>
            <a:prstDash val="solid"/>
            <a:miter lim="800000"/>
            <a:headEnd type="none" w="sm" len="sm"/>
            <a:tailEnd type="stealth" w="med" len="med"/>
          </a:ln>
        </p:spPr>
      </p:cxnSp>
      <p:cxnSp>
        <p:nvCxnSpPr>
          <p:cNvPr id="1685" name="Google Shape;1685;p99"/>
          <p:cNvCxnSpPr/>
          <p:nvPr/>
        </p:nvCxnSpPr>
        <p:spPr>
          <a:xfrm>
            <a:off x="5257410" y="3139904"/>
            <a:ext cx="659700" cy="456000"/>
          </a:xfrm>
          <a:prstGeom prst="bentConnector3">
            <a:avLst>
              <a:gd name="adj1" fmla="val 50000"/>
            </a:avLst>
          </a:prstGeom>
          <a:noFill/>
          <a:ln w="19050" cap="flat" cmpd="sng">
            <a:solidFill>
              <a:schemeClr val="dk1"/>
            </a:solidFill>
            <a:prstDash val="solid"/>
            <a:miter lim="800000"/>
            <a:headEnd type="none" w="sm" len="sm"/>
            <a:tailEnd type="stealth" w="med" len="med"/>
          </a:ln>
        </p:spPr>
      </p:cxnSp>
      <p:cxnSp>
        <p:nvCxnSpPr>
          <p:cNvPr id="1686" name="Google Shape;1686;p99"/>
          <p:cNvCxnSpPr/>
          <p:nvPr/>
        </p:nvCxnSpPr>
        <p:spPr>
          <a:xfrm>
            <a:off x="6769965" y="3613702"/>
            <a:ext cx="2202300" cy="0"/>
          </a:xfrm>
          <a:prstGeom prst="straightConnector1">
            <a:avLst/>
          </a:prstGeom>
          <a:noFill/>
          <a:ln w="19050" cap="flat" cmpd="sng">
            <a:solidFill>
              <a:schemeClr val="dk1"/>
            </a:solidFill>
            <a:prstDash val="solid"/>
            <a:miter lim="800000"/>
            <a:headEnd type="none" w="sm" len="sm"/>
            <a:tailEnd type="stealth" w="med" len="med"/>
          </a:ln>
        </p:spPr>
      </p:cxnSp>
      <p:grpSp>
        <p:nvGrpSpPr>
          <p:cNvPr id="1687" name="Google Shape;1687;p99"/>
          <p:cNvGrpSpPr/>
          <p:nvPr/>
        </p:nvGrpSpPr>
        <p:grpSpPr>
          <a:xfrm>
            <a:off x="9011405" y="3140328"/>
            <a:ext cx="946750" cy="946750"/>
            <a:chOff x="8959227" y="1854417"/>
            <a:chExt cx="1514800" cy="1514800"/>
          </a:xfrm>
        </p:grpSpPr>
        <p:pic>
          <p:nvPicPr>
            <p:cNvPr id="1688" name="Google Shape;1688;p99"/>
            <p:cNvPicPr preferRelativeResize="0"/>
            <p:nvPr/>
          </p:nvPicPr>
          <p:blipFill rotWithShape="1">
            <a:blip r:embed="rId6">
              <a:alphaModFix/>
            </a:blip>
            <a:srcRect/>
            <a:stretch/>
          </p:blipFill>
          <p:spPr>
            <a:xfrm>
              <a:off x="8959227" y="1854417"/>
              <a:ext cx="1514800" cy="1514800"/>
            </a:xfrm>
            <a:prstGeom prst="rect">
              <a:avLst/>
            </a:prstGeom>
            <a:noFill/>
            <a:ln>
              <a:noFill/>
            </a:ln>
          </p:spPr>
        </p:pic>
        <p:pic>
          <p:nvPicPr>
            <p:cNvPr id="1689" name="Google Shape;1689;p99"/>
            <p:cNvPicPr preferRelativeResize="0"/>
            <p:nvPr/>
          </p:nvPicPr>
          <p:blipFill rotWithShape="1">
            <a:blip r:embed="rId7">
              <a:alphaModFix/>
            </a:blip>
            <a:srcRect/>
            <a:stretch/>
          </p:blipFill>
          <p:spPr>
            <a:xfrm>
              <a:off x="9398510" y="2293700"/>
              <a:ext cx="636234" cy="636234"/>
            </a:xfrm>
            <a:prstGeom prst="rect">
              <a:avLst/>
            </a:prstGeom>
            <a:noFill/>
            <a:ln>
              <a:noFill/>
            </a:ln>
          </p:spPr>
        </p:pic>
      </p:grpSp>
      <p:cxnSp>
        <p:nvCxnSpPr>
          <p:cNvPr id="1690" name="Google Shape;1690;p99"/>
          <p:cNvCxnSpPr/>
          <p:nvPr/>
        </p:nvCxnSpPr>
        <p:spPr>
          <a:xfrm rot="10800000">
            <a:off x="5394541" y="5101593"/>
            <a:ext cx="1898100" cy="0"/>
          </a:xfrm>
          <a:prstGeom prst="straightConnector1">
            <a:avLst/>
          </a:prstGeom>
          <a:noFill/>
          <a:ln w="19050" cap="flat" cmpd="sng">
            <a:solidFill>
              <a:schemeClr val="dk1"/>
            </a:solidFill>
            <a:prstDash val="solid"/>
            <a:miter lim="800000"/>
            <a:headEnd type="stealth" w="med" len="med"/>
            <a:tailEnd type="none" w="sm" len="sm"/>
          </a:ln>
        </p:spPr>
      </p:cxnSp>
      <p:grpSp>
        <p:nvGrpSpPr>
          <p:cNvPr id="1691" name="Google Shape;1691;p99"/>
          <p:cNvGrpSpPr/>
          <p:nvPr/>
        </p:nvGrpSpPr>
        <p:grpSpPr>
          <a:xfrm>
            <a:off x="4265901" y="4853081"/>
            <a:ext cx="1176938" cy="577079"/>
            <a:chOff x="4287367" y="5931986"/>
            <a:chExt cx="1883100" cy="923327"/>
          </a:xfrm>
        </p:grpSpPr>
        <p:grpSp>
          <p:nvGrpSpPr>
            <p:cNvPr id="1692" name="Google Shape;1692;p99"/>
            <p:cNvGrpSpPr/>
            <p:nvPr/>
          </p:nvGrpSpPr>
          <p:grpSpPr>
            <a:xfrm>
              <a:off x="4392718" y="5931986"/>
              <a:ext cx="1560937" cy="336301"/>
              <a:chOff x="4364295" y="5931986"/>
              <a:chExt cx="1560937" cy="336301"/>
            </a:xfrm>
          </p:grpSpPr>
          <p:pic>
            <p:nvPicPr>
              <p:cNvPr id="1693" name="Google Shape;1693;p99"/>
              <p:cNvPicPr preferRelativeResize="0"/>
              <p:nvPr/>
            </p:nvPicPr>
            <p:blipFill rotWithShape="1">
              <a:blip r:embed="rId7">
                <a:alphaModFix/>
              </a:blip>
              <a:srcRect/>
              <a:stretch/>
            </p:blipFill>
            <p:spPr>
              <a:xfrm>
                <a:off x="5191977" y="5931986"/>
                <a:ext cx="319413" cy="319413"/>
              </a:xfrm>
              <a:prstGeom prst="rect">
                <a:avLst/>
              </a:prstGeom>
              <a:noFill/>
              <a:ln>
                <a:noFill/>
              </a:ln>
            </p:spPr>
          </p:pic>
          <p:pic>
            <p:nvPicPr>
              <p:cNvPr id="1694" name="Google Shape;1694;p99"/>
              <p:cNvPicPr preferRelativeResize="0"/>
              <p:nvPr/>
            </p:nvPicPr>
            <p:blipFill rotWithShape="1">
              <a:blip r:embed="rId7">
                <a:alphaModFix/>
              </a:blip>
              <a:srcRect/>
              <a:stretch/>
            </p:blipFill>
            <p:spPr>
              <a:xfrm>
                <a:off x="5605819" y="5931986"/>
                <a:ext cx="319413" cy="319413"/>
              </a:xfrm>
              <a:prstGeom prst="rect">
                <a:avLst/>
              </a:prstGeom>
              <a:noFill/>
              <a:ln>
                <a:noFill/>
              </a:ln>
            </p:spPr>
          </p:pic>
          <p:pic>
            <p:nvPicPr>
              <p:cNvPr id="1695" name="Google Shape;1695;p99"/>
              <p:cNvPicPr preferRelativeResize="0"/>
              <p:nvPr/>
            </p:nvPicPr>
            <p:blipFill rotWithShape="1">
              <a:blip r:embed="rId7">
                <a:alphaModFix/>
              </a:blip>
              <a:srcRect/>
              <a:stretch/>
            </p:blipFill>
            <p:spPr>
              <a:xfrm>
                <a:off x="4364295" y="5948874"/>
                <a:ext cx="319413" cy="319413"/>
              </a:xfrm>
              <a:prstGeom prst="rect">
                <a:avLst/>
              </a:prstGeom>
              <a:noFill/>
              <a:ln>
                <a:noFill/>
              </a:ln>
            </p:spPr>
          </p:pic>
          <p:pic>
            <p:nvPicPr>
              <p:cNvPr id="1696" name="Google Shape;1696;p99"/>
              <p:cNvPicPr preferRelativeResize="0"/>
              <p:nvPr/>
            </p:nvPicPr>
            <p:blipFill rotWithShape="1">
              <a:blip r:embed="rId7">
                <a:alphaModFix/>
              </a:blip>
              <a:srcRect/>
              <a:stretch/>
            </p:blipFill>
            <p:spPr>
              <a:xfrm>
                <a:off x="4778136" y="5948874"/>
                <a:ext cx="319413" cy="319413"/>
              </a:xfrm>
              <a:prstGeom prst="rect">
                <a:avLst/>
              </a:prstGeom>
              <a:noFill/>
              <a:ln>
                <a:noFill/>
              </a:ln>
            </p:spPr>
          </p:pic>
        </p:grpSp>
        <p:sp>
          <p:nvSpPr>
            <p:cNvPr id="1697" name="Google Shape;1697;p99"/>
            <p:cNvSpPr txBox="1"/>
            <p:nvPr/>
          </p:nvSpPr>
          <p:spPr>
            <a:xfrm>
              <a:off x="4287367" y="6399913"/>
              <a:ext cx="1883100" cy="45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50">
                  <a:solidFill>
                    <a:schemeClr val="dk1"/>
                  </a:solidFill>
                  <a:latin typeface="Arial"/>
                  <a:ea typeface="Arial"/>
                  <a:cs typeface="Arial"/>
                  <a:sym typeface="Arial"/>
                </a:rPr>
                <a:t>Pending pods</a:t>
              </a:r>
              <a:endParaRPr>
                <a:solidFill>
                  <a:schemeClr val="dk1"/>
                </a:solidFill>
              </a:endParaRPr>
            </a:p>
          </p:txBody>
        </p:sp>
      </p:grpSp>
      <p:grpSp>
        <p:nvGrpSpPr>
          <p:cNvPr id="1698" name="Google Shape;1698;p99"/>
          <p:cNvGrpSpPr/>
          <p:nvPr/>
        </p:nvGrpSpPr>
        <p:grpSpPr>
          <a:xfrm>
            <a:off x="9002516" y="5219064"/>
            <a:ext cx="946750" cy="946750"/>
            <a:chOff x="12743306" y="5488032"/>
            <a:chExt cx="1514800" cy="1514800"/>
          </a:xfrm>
        </p:grpSpPr>
        <p:pic>
          <p:nvPicPr>
            <p:cNvPr id="1699" name="Google Shape;1699;p99"/>
            <p:cNvPicPr preferRelativeResize="0"/>
            <p:nvPr/>
          </p:nvPicPr>
          <p:blipFill rotWithShape="1">
            <a:blip r:embed="rId6">
              <a:alphaModFix/>
            </a:blip>
            <a:srcRect/>
            <a:stretch/>
          </p:blipFill>
          <p:spPr>
            <a:xfrm>
              <a:off x="12743306" y="5488032"/>
              <a:ext cx="1514800" cy="1514800"/>
            </a:xfrm>
            <a:prstGeom prst="rect">
              <a:avLst/>
            </a:prstGeom>
            <a:noFill/>
            <a:ln>
              <a:noFill/>
            </a:ln>
          </p:spPr>
        </p:pic>
        <p:pic>
          <p:nvPicPr>
            <p:cNvPr id="1700" name="Google Shape;1700;p99"/>
            <p:cNvPicPr preferRelativeResize="0"/>
            <p:nvPr/>
          </p:nvPicPr>
          <p:blipFill rotWithShape="1">
            <a:blip r:embed="rId7">
              <a:alphaModFix/>
            </a:blip>
            <a:srcRect/>
            <a:stretch/>
          </p:blipFill>
          <p:spPr>
            <a:xfrm>
              <a:off x="13142957" y="6294273"/>
              <a:ext cx="319413" cy="319413"/>
            </a:xfrm>
            <a:prstGeom prst="rect">
              <a:avLst/>
            </a:prstGeom>
            <a:noFill/>
            <a:ln>
              <a:noFill/>
            </a:ln>
          </p:spPr>
        </p:pic>
        <p:pic>
          <p:nvPicPr>
            <p:cNvPr id="1701" name="Google Shape;1701;p99"/>
            <p:cNvPicPr preferRelativeResize="0"/>
            <p:nvPr/>
          </p:nvPicPr>
          <p:blipFill rotWithShape="1">
            <a:blip r:embed="rId7">
              <a:alphaModFix/>
            </a:blip>
            <a:srcRect/>
            <a:stretch/>
          </p:blipFill>
          <p:spPr>
            <a:xfrm>
              <a:off x="13539042" y="6294273"/>
              <a:ext cx="319413" cy="319413"/>
            </a:xfrm>
            <a:prstGeom prst="rect">
              <a:avLst/>
            </a:prstGeom>
            <a:noFill/>
            <a:ln>
              <a:noFill/>
            </a:ln>
          </p:spPr>
        </p:pic>
        <p:pic>
          <p:nvPicPr>
            <p:cNvPr id="1702" name="Google Shape;1702;p99"/>
            <p:cNvPicPr preferRelativeResize="0"/>
            <p:nvPr/>
          </p:nvPicPr>
          <p:blipFill rotWithShape="1">
            <a:blip r:embed="rId7">
              <a:alphaModFix/>
            </a:blip>
            <a:srcRect/>
            <a:stretch/>
          </p:blipFill>
          <p:spPr>
            <a:xfrm>
              <a:off x="13142957" y="5877178"/>
              <a:ext cx="319413" cy="319413"/>
            </a:xfrm>
            <a:prstGeom prst="rect">
              <a:avLst/>
            </a:prstGeom>
            <a:noFill/>
            <a:ln>
              <a:noFill/>
            </a:ln>
          </p:spPr>
        </p:pic>
      </p:grpSp>
      <p:grpSp>
        <p:nvGrpSpPr>
          <p:cNvPr id="1703" name="Google Shape;1703;p99"/>
          <p:cNvGrpSpPr/>
          <p:nvPr/>
        </p:nvGrpSpPr>
        <p:grpSpPr>
          <a:xfrm>
            <a:off x="9002516" y="4289392"/>
            <a:ext cx="946750" cy="946750"/>
            <a:chOff x="12743306" y="5488032"/>
            <a:chExt cx="1514800" cy="1514800"/>
          </a:xfrm>
        </p:grpSpPr>
        <p:pic>
          <p:nvPicPr>
            <p:cNvPr id="1704" name="Google Shape;1704;p99"/>
            <p:cNvPicPr preferRelativeResize="0"/>
            <p:nvPr/>
          </p:nvPicPr>
          <p:blipFill rotWithShape="1">
            <a:blip r:embed="rId6">
              <a:alphaModFix/>
            </a:blip>
            <a:srcRect/>
            <a:stretch/>
          </p:blipFill>
          <p:spPr>
            <a:xfrm>
              <a:off x="12743306" y="5488032"/>
              <a:ext cx="1514800" cy="1514800"/>
            </a:xfrm>
            <a:prstGeom prst="rect">
              <a:avLst/>
            </a:prstGeom>
            <a:noFill/>
            <a:ln>
              <a:noFill/>
            </a:ln>
          </p:spPr>
        </p:pic>
        <p:pic>
          <p:nvPicPr>
            <p:cNvPr id="1705" name="Google Shape;1705;p99"/>
            <p:cNvPicPr preferRelativeResize="0"/>
            <p:nvPr/>
          </p:nvPicPr>
          <p:blipFill rotWithShape="1">
            <a:blip r:embed="rId7">
              <a:alphaModFix/>
            </a:blip>
            <a:srcRect/>
            <a:stretch/>
          </p:blipFill>
          <p:spPr>
            <a:xfrm>
              <a:off x="13539042" y="6294273"/>
              <a:ext cx="319413" cy="319413"/>
            </a:xfrm>
            <a:prstGeom prst="rect">
              <a:avLst/>
            </a:prstGeom>
            <a:noFill/>
            <a:ln>
              <a:noFill/>
            </a:ln>
          </p:spPr>
        </p:pic>
        <p:pic>
          <p:nvPicPr>
            <p:cNvPr id="1706" name="Google Shape;1706;p99"/>
            <p:cNvPicPr preferRelativeResize="0"/>
            <p:nvPr/>
          </p:nvPicPr>
          <p:blipFill rotWithShape="1">
            <a:blip r:embed="rId7">
              <a:alphaModFix/>
            </a:blip>
            <a:srcRect/>
            <a:stretch/>
          </p:blipFill>
          <p:spPr>
            <a:xfrm>
              <a:off x="13142957" y="5877178"/>
              <a:ext cx="319413" cy="319413"/>
            </a:xfrm>
            <a:prstGeom prst="rect">
              <a:avLst/>
            </a:prstGeom>
            <a:noFill/>
            <a:ln>
              <a:noFill/>
            </a:ln>
          </p:spPr>
        </p:pic>
      </p:grpSp>
      <p:grpSp>
        <p:nvGrpSpPr>
          <p:cNvPr id="1707" name="Google Shape;1707;p99"/>
          <p:cNvGrpSpPr/>
          <p:nvPr/>
        </p:nvGrpSpPr>
        <p:grpSpPr>
          <a:xfrm>
            <a:off x="7321337" y="4691788"/>
            <a:ext cx="937125" cy="1012612"/>
            <a:chOff x="8937846" y="5510480"/>
            <a:chExt cx="1499400" cy="1620180"/>
          </a:xfrm>
        </p:grpSpPr>
        <p:sp>
          <p:nvSpPr>
            <p:cNvPr id="1708" name="Google Shape;1708;p99"/>
            <p:cNvSpPr txBox="1"/>
            <p:nvPr/>
          </p:nvSpPr>
          <p:spPr>
            <a:xfrm>
              <a:off x="8937846" y="6705860"/>
              <a:ext cx="1499400" cy="42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a:solidFill>
                    <a:schemeClr val="dk1"/>
                  </a:solidFill>
                  <a:latin typeface="Arial"/>
                  <a:ea typeface="Arial"/>
                  <a:cs typeface="Arial"/>
                  <a:sym typeface="Arial"/>
                </a:rPr>
                <a:t>CAS</a:t>
              </a:r>
              <a:endParaRPr>
                <a:solidFill>
                  <a:schemeClr val="dk1"/>
                </a:solidFill>
              </a:endParaRPr>
            </a:p>
          </p:txBody>
        </p:sp>
        <p:grpSp>
          <p:nvGrpSpPr>
            <p:cNvPr id="1709" name="Google Shape;1709;p99"/>
            <p:cNvGrpSpPr/>
            <p:nvPr/>
          </p:nvGrpSpPr>
          <p:grpSpPr>
            <a:xfrm>
              <a:off x="9105336" y="5510480"/>
              <a:ext cx="1207160" cy="1159820"/>
              <a:chOff x="9105336" y="5510480"/>
              <a:chExt cx="1207160" cy="1159820"/>
            </a:xfrm>
          </p:grpSpPr>
          <p:pic>
            <p:nvPicPr>
              <p:cNvPr id="1710" name="Google Shape;1710;p99"/>
              <p:cNvPicPr preferRelativeResize="0"/>
              <p:nvPr/>
            </p:nvPicPr>
            <p:blipFill rotWithShape="1">
              <a:blip r:embed="rId8">
                <a:alphaModFix/>
              </a:blip>
              <a:srcRect/>
              <a:stretch/>
            </p:blipFill>
            <p:spPr>
              <a:xfrm>
                <a:off x="9105336" y="5510480"/>
                <a:ext cx="1207160" cy="1159820"/>
              </a:xfrm>
              <a:prstGeom prst="rect">
                <a:avLst/>
              </a:prstGeom>
              <a:noFill/>
              <a:ln>
                <a:noFill/>
              </a:ln>
            </p:spPr>
          </p:pic>
          <p:sp>
            <p:nvSpPr>
              <p:cNvPr id="1711" name="Google Shape;1711;p99"/>
              <p:cNvSpPr/>
              <p:nvPr/>
            </p:nvSpPr>
            <p:spPr>
              <a:xfrm>
                <a:off x="9420725" y="6385353"/>
                <a:ext cx="577800" cy="173700"/>
              </a:xfrm>
              <a:prstGeom prst="rect">
                <a:avLst/>
              </a:prstGeom>
              <a:solidFill>
                <a:srgbClr val="326C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25">
                  <a:solidFill>
                    <a:srgbClr val="FFFFFF"/>
                  </a:solidFill>
                  <a:latin typeface="Arial"/>
                  <a:ea typeface="Arial"/>
                  <a:cs typeface="Arial"/>
                  <a:sym typeface="Arial"/>
                </a:endParaRPr>
              </a:p>
            </p:txBody>
          </p:sp>
        </p:grpSp>
      </p:grpSp>
      <p:cxnSp>
        <p:nvCxnSpPr>
          <p:cNvPr id="1712" name="Google Shape;1712;p99"/>
          <p:cNvCxnSpPr>
            <a:endCxn id="1704" idx="1"/>
          </p:cNvCxnSpPr>
          <p:nvPr/>
        </p:nvCxnSpPr>
        <p:spPr>
          <a:xfrm rot="10800000" flipH="1">
            <a:off x="8257916" y="4762767"/>
            <a:ext cx="744600" cy="322800"/>
          </a:xfrm>
          <a:prstGeom prst="bentConnector3">
            <a:avLst>
              <a:gd name="adj1" fmla="val 50000"/>
            </a:avLst>
          </a:prstGeom>
          <a:noFill/>
          <a:ln w="19050" cap="flat" cmpd="sng">
            <a:solidFill>
              <a:schemeClr val="dk1"/>
            </a:solidFill>
            <a:prstDash val="solid"/>
            <a:miter lim="800000"/>
            <a:headEnd type="none" w="sm" len="sm"/>
            <a:tailEnd type="stealth" w="med" len="med"/>
          </a:ln>
        </p:spPr>
      </p:cxnSp>
      <p:cxnSp>
        <p:nvCxnSpPr>
          <p:cNvPr id="1713" name="Google Shape;1713;p99"/>
          <p:cNvCxnSpPr>
            <a:endCxn id="1699" idx="1"/>
          </p:cNvCxnSpPr>
          <p:nvPr/>
        </p:nvCxnSpPr>
        <p:spPr>
          <a:xfrm>
            <a:off x="8257916" y="5132639"/>
            <a:ext cx="744600" cy="559800"/>
          </a:xfrm>
          <a:prstGeom prst="bentConnector3">
            <a:avLst>
              <a:gd name="adj1" fmla="val 50000"/>
            </a:avLst>
          </a:prstGeom>
          <a:noFill/>
          <a:ln w="19050" cap="flat" cmpd="sng">
            <a:solidFill>
              <a:schemeClr val="dk1"/>
            </a:solidFill>
            <a:prstDash val="solid"/>
            <a:miter lim="800000"/>
            <a:headEnd type="none" w="sm" len="sm"/>
            <a:tailEnd type="stealth" w="med" len="med"/>
          </a:ln>
        </p:spPr>
      </p:cxnSp>
      <p:grpSp>
        <p:nvGrpSpPr>
          <p:cNvPr id="1714" name="Google Shape;1714;p99"/>
          <p:cNvGrpSpPr/>
          <p:nvPr/>
        </p:nvGrpSpPr>
        <p:grpSpPr>
          <a:xfrm>
            <a:off x="5968928" y="3173276"/>
            <a:ext cx="748272" cy="1163451"/>
            <a:chOff x="6844384" y="3068242"/>
            <a:chExt cx="1197235" cy="1861521"/>
          </a:xfrm>
        </p:grpSpPr>
        <p:sp>
          <p:nvSpPr>
            <p:cNvPr id="1715" name="Google Shape;1715;p99"/>
            <p:cNvSpPr txBox="1"/>
            <p:nvPr/>
          </p:nvSpPr>
          <p:spPr>
            <a:xfrm>
              <a:off x="7081893" y="4228063"/>
              <a:ext cx="731400" cy="70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a:solidFill>
                    <a:srgbClr val="FFFFFF"/>
                  </a:solidFill>
                  <a:latin typeface="Arial"/>
                  <a:ea typeface="Arial"/>
                  <a:cs typeface="Arial"/>
                  <a:sym typeface="Arial"/>
                </a:rPr>
                <a:t>VPA</a:t>
              </a:r>
              <a:endParaRPr/>
            </a:p>
          </p:txBody>
        </p:sp>
        <p:pic>
          <p:nvPicPr>
            <p:cNvPr id="1716" name="Google Shape;1716;p99"/>
            <p:cNvPicPr preferRelativeResize="0"/>
            <p:nvPr/>
          </p:nvPicPr>
          <p:blipFill rotWithShape="1">
            <a:blip r:embed="rId9">
              <a:alphaModFix/>
            </a:blip>
            <a:srcRect/>
            <a:stretch/>
          </p:blipFill>
          <p:spPr>
            <a:xfrm>
              <a:off x="6844384" y="3068242"/>
              <a:ext cx="1197235" cy="1159822"/>
            </a:xfrm>
            <a:prstGeom prst="rect">
              <a:avLst/>
            </a:prstGeom>
            <a:noFill/>
            <a:ln>
              <a:noFill/>
            </a:ln>
          </p:spPr>
        </p:pic>
      </p:grpSp>
      <p:sp>
        <p:nvSpPr>
          <p:cNvPr id="1717" name="Google Shape;1717;p99"/>
          <p:cNvSpPr/>
          <p:nvPr/>
        </p:nvSpPr>
        <p:spPr>
          <a:xfrm>
            <a:off x="7446146" y="2214870"/>
            <a:ext cx="639900" cy="62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25">
              <a:solidFill>
                <a:srgbClr val="FFFFFF"/>
              </a:solidFill>
              <a:latin typeface="Arial"/>
              <a:ea typeface="Arial"/>
              <a:cs typeface="Arial"/>
              <a:sym typeface="Arial"/>
            </a:endParaRPr>
          </a:p>
        </p:txBody>
      </p:sp>
      <p:pic>
        <p:nvPicPr>
          <p:cNvPr id="1718" name="Google Shape;1718;p99"/>
          <p:cNvPicPr preferRelativeResize="0"/>
          <p:nvPr/>
        </p:nvPicPr>
        <p:blipFill rotWithShape="1">
          <a:blip r:embed="rId7">
            <a:alphaModFix/>
          </a:blip>
          <a:srcRect/>
          <a:stretch/>
        </p:blipFill>
        <p:spPr>
          <a:xfrm>
            <a:off x="7666199" y="2428500"/>
            <a:ext cx="199633" cy="199633"/>
          </a:xfrm>
          <a:prstGeom prst="rect">
            <a:avLst/>
          </a:prstGeom>
          <a:noFill/>
          <a:ln>
            <a:noFill/>
          </a:ln>
        </p:spPr>
      </p:pic>
      <p:pic>
        <p:nvPicPr>
          <p:cNvPr id="1719" name="Google Shape;1719;p99"/>
          <p:cNvPicPr preferRelativeResize="0"/>
          <p:nvPr/>
        </p:nvPicPr>
        <p:blipFill rotWithShape="1">
          <a:blip r:embed="rId6">
            <a:alphaModFix/>
          </a:blip>
          <a:srcRect/>
          <a:stretch/>
        </p:blipFill>
        <p:spPr>
          <a:xfrm>
            <a:off x="7292641" y="2054941"/>
            <a:ext cx="946750" cy="946750"/>
          </a:xfrm>
          <a:prstGeom prst="rect">
            <a:avLst/>
          </a:prstGeom>
          <a:noFill/>
          <a:ln>
            <a:noFill/>
          </a:ln>
        </p:spPr>
      </p:pic>
      <p:sp>
        <p:nvSpPr>
          <p:cNvPr id="1720" name="Google Shape;1720;p99"/>
          <p:cNvSpPr/>
          <p:nvPr/>
        </p:nvSpPr>
        <p:spPr>
          <a:xfrm>
            <a:off x="7446146" y="3299745"/>
            <a:ext cx="639900" cy="62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25">
              <a:solidFill>
                <a:srgbClr val="FFFFFF"/>
              </a:solidFill>
              <a:latin typeface="Arial"/>
              <a:ea typeface="Arial"/>
              <a:cs typeface="Arial"/>
              <a:sym typeface="Arial"/>
            </a:endParaRPr>
          </a:p>
        </p:txBody>
      </p:sp>
      <p:pic>
        <p:nvPicPr>
          <p:cNvPr id="1721" name="Google Shape;1721;p99"/>
          <p:cNvPicPr preferRelativeResize="0"/>
          <p:nvPr/>
        </p:nvPicPr>
        <p:blipFill rotWithShape="1">
          <a:blip r:embed="rId7">
            <a:alphaModFix/>
          </a:blip>
          <a:srcRect/>
          <a:stretch/>
        </p:blipFill>
        <p:spPr>
          <a:xfrm>
            <a:off x="7666199" y="3513375"/>
            <a:ext cx="199633" cy="199633"/>
          </a:xfrm>
          <a:prstGeom prst="rect">
            <a:avLst/>
          </a:prstGeom>
          <a:noFill/>
          <a:ln>
            <a:noFill/>
          </a:ln>
        </p:spPr>
      </p:pic>
      <p:pic>
        <p:nvPicPr>
          <p:cNvPr id="1722" name="Google Shape;1722;p99"/>
          <p:cNvPicPr preferRelativeResize="0"/>
          <p:nvPr/>
        </p:nvPicPr>
        <p:blipFill rotWithShape="1">
          <a:blip r:embed="rId6">
            <a:alphaModFix/>
          </a:blip>
          <a:srcRect/>
          <a:stretch/>
        </p:blipFill>
        <p:spPr>
          <a:xfrm>
            <a:off x="7292641" y="3139816"/>
            <a:ext cx="946750" cy="946750"/>
          </a:xfrm>
          <a:prstGeom prst="rect">
            <a:avLst/>
          </a:prstGeom>
          <a:noFill/>
          <a:ln>
            <a:noFill/>
          </a:ln>
        </p:spPr>
      </p:pic>
      <p:sp>
        <p:nvSpPr>
          <p:cNvPr id="1723" name="Google Shape;1723;p99"/>
          <p:cNvSpPr/>
          <p:nvPr/>
        </p:nvSpPr>
        <p:spPr>
          <a:xfrm>
            <a:off x="5928546" y="4788145"/>
            <a:ext cx="639900" cy="62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25">
              <a:solidFill>
                <a:srgbClr val="FFFFFF"/>
              </a:solidFill>
              <a:latin typeface="Arial"/>
              <a:ea typeface="Arial"/>
              <a:cs typeface="Arial"/>
              <a:sym typeface="Arial"/>
            </a:endParaRPr>
          </a:p>
        </p:txBody>
      </p:sp>
      <p:pic>
        <p:nvPicPr>
          <p:cNvPr id="1724" name="Google Shape;1724;p99"/>
          <p:cNvPicPr preferRelativeResize="0"/>
          <p:nvPr/>
        </p:nvPicPr>
        <p:blipFill rotWithShape="1">
          <a:blip r:embed="rId7">
            <a:alphaModFix/>
          </a:blip>
          <a:srcRect/>
          <a:stretch/>
        </p:blipFill>
        <p:spPr>
          <a:xfrm>
            <a:off x="6148599" y="5001775"/>
            <a:ext cx="199633" cy="199633"/>
          </a:xfrm>
          <a:prstGeom prst="rect">
            <a:avLst/>
          </a:prstGeom>
          <a:noFill/>
          <a:ln>
            <a:noFill/>
          </a:ln>
        </p:spPr>
      </p:pic>
      <p:pic>
        <p:nvPicPr>
          <p:cNvPr id="1725" name="Google Shape;1725;p99"/>
          <p:cNvPicPr preferRelativeResize="0"/>
          <p:nvPr/>
        </p:nvPicPr>
        <p:blipFill rotWithShape="1">
          <a:blip r:embed="rId6">
            <a:alphaModFix/>
          </a:blip>
          <a:srcRect/>
          <a:stretch/>
        </p:blipFill>
        <p:spPr>
          <a:xfrm>
            <a:off x="5775041" y="4628216"/>
            <a:ext cx="946750" cy="946750"/>
          </a:xfrm>
          <a:prstGeom prst="rect">
            <a:avLst/>
          </a:prstGeom>
          <a:noFill/>
          <a:ln>
            <a:noFill/>
          </a:ln>
        </p:spPr>
      </p:pic>
      <p:sp>
        <p:nvSpPr>
          <p:cNvPr id="1726" name="Google Shape;1726;p99"/>
          <p:cNvSpPr txBox="1"/>
          <p:nvPr/>
        </p:nvSpPr>
        <p:spPr>
          <a:xfrm>
            <a:off x="5851363" y="4654016"/>
            <a:ext cx="795000" cy="93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a:solidFill>
                  <a:schemeClr val="dk1"/>
                </a:solidFill>
                <a:latin typeface="Arial"/>
                <a:ea typeface="Arial"/>
                <a:cs typeface="Arial"/>
                <a:sym typeface="Arial"/>
              </a:rPr>
              <a:t>X</a:t>
            </a:r>
            <a:endParaRPr>
              <a:solidFill>
                <a:schemeClr val="dk1"/>
              </a:solidFill>
            </a:endParaRPr>
          </a:p>
        </p:txBody>
      </p:sp>
      <p:sp>
        <p:nvSpPr>
          <p:cNvPr id="1727" name="Google Shape;1727;p99"/>
          <p:cNvSpPr/>
          <p:nvPr/>
        </p:nvSpPr>
        <p:spPr>
          <a:xfrm>
            <a:off x="2206050" y="3925850"/>
            <a:ext cx="1505400" cy="215400"/>
          </a:xfrm>
          <a:prstGeom prst="rect">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C00000"/>
                </a:solidFill>
                <a:latin typeface="Malgun Gothic"/>
                <a:ea typeface="Malgun Gothic"/>
                <a:cs typeface="Malgun Gothic"/>
                <a:sym typeface="Malgun Gothic"/>
              </a:rPr>
              <a:t>NOT USE IN PROJECT</a:t>
            </a:r>
            <a:endParaRPr sz="1000">
              <a:solidFill>
                <a:srgbClr val="C00000"/>
              </a:solidFill>
              <a:latin typeface="Malgun Gothic"/>
              <a:ea typeface="Malgun Gothic"/>
              <a:cs typeface="Malgun Gothic"/>
              <a:sym typeface="Malgun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00"/>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1734" name="Google Shape;1734;p100"/>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#16</a:t>
            </a:r>
            <a:endParaRPr/>
          </a:p>
        </p:txBody>
      </p:sp>
      <p:sp>
        <p:nvSpPr>
          <p:cNvPr id="1735" name="Google Shape;1735;p100"/>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Data transfer and migration</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1738" name="Google Shape;1738;p100"/>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pic>
        <p:nvPicPr>
          <p:cNvPr id="1743" name="Google Shape;1743;p10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744" name="Google Shape;1744;p101"/>
          <p:cNvGrpSpPr/>
          <p:nvPr/>
        </p:nvGrpSpPr>
        <p:grpSpPr>
          <a:xfrm>
            <a:off x="648321" y="338541"/>
            <a:ext cx="6882000" cy="735185"/>
            <a:chOff x="648321" y="434510"/>
            <a:chExt cx="6882000" cy="735185"/>
          </a:xfrm>
        </p:grpSpPr>
        <p:sp>
          <p:nvSpPr>
            <p:cNvPr id="1745" name="Google Shape;1745;p10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746" name="Google Shape;1746;p10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749" name="Google Shape;1749;p101"/>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Explain the process and concepts involved in migrate existing applications and data to AWS</a:t>
            </a:r>
            <a:endParaRPr sz="1200">
              <a:solidFill>
                <a:schemeClr val="dk1"/>
              </a:solidFill>
              <a:latin typeface="Noto Sans"/>
              <a:ea typeface="Noto Sans"/>
              <a:cs typeface="Noto Sans"/>
              <a:sym typeface="Noto Sans"/>
            </a:endParaRPr>
          </a:p>
        </p:txBody>
      </p:sp>
      <p:sp>
        <p:nvSpPr>
          <p:cNvPr id="1750" name="Google Shape;1750;p10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1751" name="Google Shape;1751;p101"/>
          <p:cNvSpPr txBox="1"/>
          <p:nvPr/>
        </p:nvSpPr>
        <p:spPr>
          <a:xfrm>
            <a:off x="766762" y="31549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The proposed solution should explain the process and concepts involved in migrate existing applications and data to AWS</a:t>
            </a:r>
            <a:endParaRPr sz="1200">
              <a:solidFill>
                <a:schemeClr val="dk1"/>
              </a:solidFill>
              <a:latin typeface="Noto Sans"/>
              <a:ea typeface="Noto Sans"/>
              <a:cs typeface="Noto Sans"/>
              <a:sym typeface="Noto Sans"/>
            </a:endParaRPr>
          </a:p>
        </p:txBody>
      </p:sp>
      <p:sp>
        <p:nvSpPr>
          <p:cNvPr id="1752" name="Google Shape;1752;p101"/>
          <p:cNvSpPr txBox="1"/>
          <p:nvPr/>
        </p:nvSpPr>
        <p:spPr>
          <a:xfrm>
            <a:off x="766787" y="28162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1757" name="Google Shape;1757;p10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758" name="Google Shape;1758;p102"/>
          <p:cNvGrpSpPr/>
          <p:nvPr/>
        </p:nvGrpSpPr>
        <p:grpSpPr>
          <a:xfrm>
            <a:off x="648321" y="338541"/>
            <a:ext cx="6882000" cy="735185"/>
            <a:chOff x="648321" y="434510"/>
            <a:chExt cx="6882000" cy="735185"/>
          </a:xfrm>
        </p:grpSpPr>
        <p:sp>
          <p:nvSpPr>
            <p:cNvPr id="1759" name="Google Shape;1759;p10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760" name="Google Shape;1760;p10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763" name="Google Shape;1763;p102"/>
          <p:cNvSpPr txBox="1"/>
          <p:nvPr/>
        </p:nvSpPr>
        <p:spPr>
          <a:xfrm>
            <a:off x="766775" y="2075425"/>
            <a:ext cx="106584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Please tell us about the recommended service when converting RDS from Legacy data to Cloud.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 AWS DMS suggestion (Data)</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1764" name="Google Shape;1764;p10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pic>
        <p:nvPicPr>
          <p:cNvPr id="1769" name="Google Shape;1769;p103"/>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770" name="Google Shape;1770;p103"/>
          <p:cNvGrpSpPr/>
          <p:nvPr/>
        </p:nvGrpSpPr>
        <p:grpSpPr>
          <a:xfrm>
            <a:off x="648321" y="338541"/>
            <a:ext cx="6882000" cy="735185"/>
            <a:chOff x="648321" y="434510"/>
            <a:chExt cx="6882000" cy="735185"/>
          </a:xfrm>
        </p:grpSpPr>
        <p:sp>
          <p:nvSpPr>
            <p:cNvPr id="1771" name="Google Shape;1771;p103"/>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772" name="Google Shape;1772;p103"/>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775" name="Google Shape;1775;p103"/>
          <p:cNvSpPr txBox="1"/>
          <p:nvPr/>
        </p:nvSpPr>
        <p:spPr>
          <a:xfrm>
            <a:off x="766775" y="2075425"/>
            <a:ext cx="10658400" cy="2154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rPr>
              <a:t>Keep your application running during migration</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Simple to use</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Minimal downtime</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Supports widely used databases</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Low cost</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Fast and easy to setup</a:t>
            </a:r>
            <a:endParaRPr sz="1200">
              <a:solidFill>
                <a:schemeClr val="dk1"/>
              </a:solidFill>
            </a:endParaRPr>
          </a:p>
          <a:p>
            <a:pPr marL="342900" lvl="0" indent="-279400" algn="l" rtl="0">
              <a:spcBef>
                <a:spcPts val="1000"/>
              </a:spcBef>
              <a:spcAft>
                <a:spcPts val="1000"/>
              </a:spcAft>
              <a:buClr>
                <a:schemeClr val="dk1"/>
              </a:buClr>
              <a:buSzPts val="1200"/>
              <a:buChar char="•"/>
            </a:pPr>
            <a:r>
              <a:rPr lang="en-US" sz="1200">
                <a:solidFill>
                  <a:schemeClr val="dk1"/>
                </a:solidFill>
              </a:rPr>
              <a:t>Reliable</a:t>
            </a:r>
            <a:endParaRPr sz="1200">
              <a:solidFill>
                <a:schemeClr val="dk1"/>
              </a:solidFill>
            </a:endParaRPr>
          </a:p>
        </p:txBody>
      </p:sp>
      <p:sp>
        <p:nvSpPr>
          <p:cNvPr id="1776" name="Google Shape;1776;p103"/>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Overview the AWS DMS(Database Migration Service)</a:t>
            </a:r>
            <a:endParaRPr sz="1600" b="1">
              <a:solidFill>
                <a:schemeClr val="dk1"/>
              </a:solidFill>
              <a:latin typeface="Noto Sans"/>
              <a:ea typeface="Noto Sans"/>
              <a:cs typeface="Noto Sans"/>
              <a:sym typeface="Noto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pic>
        <p:nvPicPr>
          <p:cNvPr id="1781" name="Google Shape;1781;p10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782" name="Google Shape;1782;p104"/>
          <p:cNvGrpSpPr/>
          <p:nvPr/>
        </p:nvGrpSpPr>
        <p:grpSpPr>
          <a:xfrm>
            <a:off x="648321" y="338541"/>
            <a:ext cx="6882000" cy="735185"/>
            <a:chOff x="648321" y="434510"/>
            <a:chExt cx="6882000" cy="735185"/>
          </a:xfrm>
        </p:grpSpPr>
        <p:sp>
          <p:nvSpPr>
            <p:cNvPr id="1783" name="Google Shape;1783;p10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784" name="Google Shape;1784;p10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787" name="Google Shape;1787;p10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Keep your application running during migration</a:t>
            </a:r>
            <a:endParaRPr sz="1600" b="1">
              <a:solidFill>
                <a:schemeClr val="dk1"/>
              </a:solidFill>
              <a:latin typeface="Noto Sans"/>
              <a:ea typeface="Noto Sans"/>
              <a:cs typeface="Noto Sans"/>
              <a:sym typeface="Noto Sans"/>
            </a:endParaRPr>
          </a:p>
        </p:txBody>
      </p:sp>
      <p:grpSp>
        <p:nvGrpSpPr>
          <p:cNvPr id="1788" name="Google Shape;1788;p104"/>
          <p:cNvGrpSpPr/>
          <p:nvPr/>
        </p:nvGrpSpPr>
        <p:grpSpPr>
          <a:xfrm>
            <a:off x="2069481" y="2399502"/>
            <a:ext cx="1765200" cy="1765200"/>
            <a:chOff x="509649" y="4106117"/>
            <a:chExt cx="1765200" cy="1765200"/>
          </a:xfrm>
        </p:grpSpPr>
        <p:sp>
          <p:nvSpPr>
            <p:cNvPr id="1789" name="Google Shape;1789;p104"/>
            <p:cNvSpPr/>
            <p:nvPr/>
          </p:nvSpPr>
          <p:spPr>
            <a:xfrm>
              <a:off x="509649" y="4106117"/>
              <a:ext cx="1765200" cy="1765200"/>
            </a:xfrm>
            <a:prstGeom prst="rect">
              <a:avLst/>
            </a:prstGeom>
            <a:noFill/>
            <a:ln w="12700" cap="flat" cmpd="sng">
              <a:solidFill>
                <a:srgbClr val="858B94"/>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a:solidFill>
                    <a:srgbClr val="858B94"/>
                  </a:solidFill>
                  <a:latin typeface="Arial"/>
                  <a:ea typeface="Arial"/>
                  <a:cs typeface="Arial"/>
                  <a:sym typeface="Arial"/>
                </a:rPr>
                <a:t>On-Premise</a:t>
              </a:r>
              <a:endParaRPr/>
            </a:p>
          </p:txBody>
        </p:sp>
        <p:pic>
          <p:nvPicPr>
            <p:cNvPr id="1790" name="Google Shape;1790;p104"/>
            <p:cNvPicPr preferRelativeResize="0"/>
            <p:nvPr/>
          </p:nvPicPr>
          <p:blipFill rotWithShape="1">
            <a:blip r:embed="rId4">
              <a:alphaModFix/>
            </a:blip>
            <a:srcRect/>
            <a:stretch/>
          </p:blipFill>
          <p:spPr>
            <a:xfrm>
              <a:off x="509649" y="4106117"/>
              <a:ext cx="342900" cy="342900"/>
            </a:xfrm>
            <a:prstGeom prst="rect">
              <a:avLst/>
            </a:prstGeom>
            <a:noFill/>
            <a:ln>
              <a:noFill/>
            </a:ln>
          </p:spPr>
        </p:pic>
      </p:grpSp>
      <p:grpSp>
        <p:nvGrpSpPr>
          <p:cNvPr id="1791" name="Google Shape;1791;p104"/>
          <p:cNvGrpSpPr/>
          <p:nvPr/>
        </p:nvGrpSpPr>
        <p:grpSpPr>
          <a:xfrm>
            <a:off x="7886493" y="2399502"/>
            <a:ext cx="1765200" cy="1765200"/>
            <a:chOff x="5041900" y="3978275"/>
            <a:chExt cx="1765200" cy="1765200"/>
          </a:xfrm>
        </p:grpSpPr>
        <p:pic>
          <p:nvPicPr>
            <p:cNvPr id="1792" name="Google Shape;1792;p104"/>
            <p:cNvPicPr preferRelativeResize="0"/>
            <p:nvPr/>
          </p:nvPicPr>
          <p:blipFill rotWithShape="1">
            <a:blip r:embed="rId5">
              <a:alphaModFix/>
            </a:blip>
            <a:srcRect/>
            <a:stretch/>
          </p:blipFill>
          <p:spPr>
            <a:xfrm>
              <a:off x="5041900" y="3978275"/>
              <a:ext cx="342900" cy="342900"/>
            </a:xfrm>
            <a:prstGeom prst="rect">
              <a:avLst/>
            </a:prstGeom>
            <a:noFill/>
            <a:ln>
              <a:noFill/>
            </a:ln>
          </p:spPr>
        </p:pic>
        <p:sp>
          <p:nvSpPr>
            <p:cNvPr id="1793" name="Google Shape;1793;p104"/>
            <p:cNvSpPr/>
            <p:nvPr/>
          </p:nvSpPr>
          <p:spPr>
            <a:xfrm>
              <a:off x="5041900" y="3978275"/>
              <a:ext cx="1765200" cy="1765200"/>
            </a:xfrm>
            <a:prstGeom prst="rect">
              <a:avLst/>
            </a:prstGeom>
            <a:noFill/>
            <a:ln w="12700" cap="flat" cmpd="sng">
              <a:solidFill>
                <a:srgbClr val="858B94"/>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a:solidFill>
                    <a:srgbClr val="858B94"/>
                  </a:solidFill>
                  <a:latin typeface="Arial"/>
                  <a:ea typeface="Arial"/>
                  <a:cs typeface="Arial"/>
                  <a:sym typeface="Arial"/>
                </a:rPr>
                <a:t>AWS Cloud</a:t>
              </a:r>
              <a:endParaRPr/>
            </a:p>
          </p:txBody>
        </p:sp>
      </p:grpSp>
      <p:grpSp>
        <p:nvGrpSpPr>
          <p:cNvPr id="1794" name="Google Shape;1794;p104"/>
          <p:cNvGrpSpPr/>
          <p:nvPr/>
        </p:nvGrpSpPr>
        <p:grpSpPr>
          <a:xfrm>
            <a:off x="2053177" y="2821054"/>
            <a:ext cx="1689445" cy="1293308"/>
            <a:chOff x="6518995" y="1928192"/>
            <a:chExt cx="1072800" cy="801207"/>
          </a:xfrm>
        </p:grpSpPr>
        <p:pic>
          <p:nvPicPr>
            <p:cNvPr id="1795" name="Google Shape;1795;p104"/>
            <p:cNvPicPr preferRelativeResize="0"/>
            <p:nvPr/>
          </p:nvPicPr>
          <p:blipFill rotWithShape="1">
            <a:blip r:embed="rId6">
              <a:alphaModFix/>
            </a:blip>
            <a:srcRect/>
            <a:stretch/>
          </p:blipFill>
          <p:spPr>
            <a:xfrm>
              <a:off x="6769620" y="1928192"/>
              <a:ext cx="571500" cy="571500"/>
            </a:xfrm>
            <a:prstGeom prst="rect">
              <a:avLst/>
            </a:prstGeom>
            <a:noFill/>
            <a:ln>
              <a:noFill/>
            </a:ln>
          </p:spPr>
        </p:pic>
        <p:sp>
          <p:nvSpPr>
            <p:cNvPr id="1796" name="Google Shape;1796;p104"/>
            <p:cNvSpPr txBox="1"/>
            <p:nvPr/>
          </p:nvSpPr>
          <p:spPr>
            <a:xfrm>
              <a:off x="6518995" y="2557799"/>
              <a:ext cx="1072800" cy="171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Generic database</a:t>
              </a:r>
              <a:endParaRPr sz="1200">
                <a:solidFill>
                  <a:schemeClr val="dk1"/>
                </a:solidFill>
              </a:endParaRPr>
            </a:p>
          </p:txBody>
        </p:sp>
      </p:grpSp>
      <p:grpSp>
        <p:nvGrpSpPr>
          <p:cNvPr id="1797" name="Google Shape;1797;p104"/>
          <p:cNvGrpSpPr/>
          <p:nvPr/>
        </p:nvGrpSpPr>
        <p:grpSpPr>
          <a:xfrm>
            <a:off x="8243077" y="2821012"/>
            <a:ext cx="1705967" cy="1309792"/>
            <a:chOff x="3961210" y="941784"/>
            <a:chExt cx="1072800" cy="786520"/>
          </a:xfrm>
        </p:grpSpPr>
        <p:pic>
          <p:nvPicPr>
            <p:cNvPr id="1798" name="Google Shape;1798;p104"/>
            <p:cNvPicPr preferRelativeResize="0"/>
            <p:nvPr/>
          </p:nvPicPr>
          <p:blipFill rotWithShape="1">
            <a:blip r:embed="rId7">
              <a:alphaModFix/>
            </a:blip>
            <a:srcRect/>
            <a:stretch/>
          </p:blipFill>
          <p:spPr>
            <a:xfrm>
              <a:off x="4211835" y="941784"/>
              <a:ext cx="571500" cy="571500"/>
            </a:xfrm>
            <a:prstGeom prst="rect">
              <a:avLst/>
            </a:prstGeom>
            <a:noFill/>
            <a:ln>
              <a:noFill/>
            </a:ln>
          </p:spPr>
        </p:pic>
        <p:sp>
          <p:nvSpPr>
            <p:cNvPr id="1799" name="Google Shape;1799;p104"/>
            <p:cNvSpPr txBox="1"/>
            <p:nvPr/>
          </p:nvSpPr>
          <p:spPr>
            <a:xfrm>
              <a:off x="3961210" y="1561804"/>
              <a:ext cx="1072800" cy="16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DB Instance</a:t>
              </a:r>
              <a:endParaRPr sz="1200">
                <a:solidFill>
                  <a:schemeClr val="dk1"/>
                </a:solidFill>
              </a:endParaRPr>
            </a:p>
          </p:txBody>
        </p:sp>
      </p:grpSp>
      <p:cxnSp>
        <p:nvCxnSpPr>
          <p:cNvPr id="1800" name="Google Shape;1800;p104"/>
          <p:cNvCxnSpPr/>
          <p:nvPr/>
        </p:nvCxnSpPr>
        <p:spPr>
          <a:xfrm>
            <a:off x="3209803" y="3197926"/>
            <a:ext cx="5556000" cy="0"/>
          </a:xfrm>
          <a:prstGeom prst="straightConnector1">
            <a:avLst/>
          </a:prstGeom>
          <a:noFill/>
          <a:ln w="12700" cap="flat" cmpd="sng">
            <a:solidFill>
              <a:srgbClr val="69AF34"/>
            </a:solidFill>
            <a:prstDash val="solid"/>
            <a:round/>
            <a:headEnd type="none" w="sm" len="sm"/>
            <a:tailEnd type="stealth" w="med" len="med"/>
          </a:ln>
        </p:spPr>
      </p:cxnSp>
      <p:cxnSp>
        <p:nvCxnSpPr>
          <p:cNvPr id="1801" name="Google Shape;1801;p104"/>
          <p:cNvCxnSpPr/>
          <p:nvPr/>
        </p:nvCxnSpPr>
        <p:spPr>
          <a:xfrm>
            <a:off x="3209803" y="2994807"/>
            <a:ext cx="5556000" cy="0"/>
          </a:xfrm>
          <a:prstGeom prst="straightConnector1">
            <a:avLst/>
          </a:prstGeom>
          <a:noFill/>
          <a:ln w="12700" cap="flat" cmpd="sng">
            <a:solidFill>
              <a:srgbClr val="EB5F07"/>
            </a:solidFill>
            <a:prstDash val="solid"/>
            <a:round/>
            <a:headEnd type="stealth" w="med" len="med"/>
            <a:tailEnd type="stealth" w="med" len="med"/>
          </a:ln>
        </p:spPr>
      </p:cxnSp>
      <p:pic>
        <p:nvPicPr>
          <p:cNvPr id="1802" name="Google Shape;1802;p104"/>
          <p:cNvPicPr preferRelativeResize="0"/>
          <p:nvPr/>
        </p:nvPicPr>
        <p:blipFill rotWithShape="1">
          <a:blip r:embed="rId8">
            <a:alphaModFix/>
          </a:blip>
          <a:srcRect/>
          <a:stretch/>
        </p:blipFill>
        <p:spPr>
          <a:xfrm>
            <a:off x="5212495" y="3535857"/>
            <a:ext cx="1143000" cy="1143000"/>
          </a:xfrm>
          <a:prstGeom prst="rect">
            <a:avLst/>
          </a:prstGeom>
          <a:noFill/>
          <a:ln>
            <a:noFill/>
          </a:ln>
        </p:spPr>
      </p:pic>
      <p:cxnSp>
        <p:nvCxnSpPr>
          <p:cNvPr id="1803" name="Google Shape;1803;p104"/>
          <p:cNvCxnSpPr>
            <a:endCxn id="1802" idx="1"/>
          </p:cNvCxnSpPr>
          <p:nvPr/>
        </p:nvCxnSpPr>
        <p:spPr>
          <a:xfrm>
            <a:off x="3366295" y="3645357"/>
            <a:ext cx="1846200" cy="462000"/>
          </a:xfrm>
          <a:prstGeom prst="bentConnector3">
            <a:avLst>
              <a:gd name="adj1" fmla="val 50000"/>
            </a:avLst>
          </a:prstGeom>
          <a:noFill/>
          <a:ln w="12700" cap="flat" cmpd="sng">
            <a:solidFill>
              <a:schemeClr val="dk1"/>
            </a:solidFill>
            <a:prstDash val="solid"/>
            <a:round/>
            <a:headEnd type="stealth" w="med" len="med"/>
            <a:tailEnd type="none" w="sm" len="sm"/>
          </a:ln>
        </p:spPr>
      </p:cxnSp>
      <p:cxnSp>
        <p:nvCxnSpPr>
          <p:cNvPr id="1804" name="Google Shape;1804;p104"/>
          <p:cNvCxnSpPr>
            <a:stCxn id="1802" idx="3"/>
          </p:cNvCxnSpPr>
          <p:nvPr/>
        </p:nvCxnSpPr>
        <p:spPr>
          <a:xfrm rot="10800000" flipH="1">
            <a:off x="6355495" y="3656757"/>
            <a:ext cx="2286000" cy="450600"/>
          </a:xfrm>
          <a:prstGeom prst="bentConnector3">
            <a:avLst>
              <a:gd name="adj1" fmla="val 50000"/>
            </a:avLst>
          </a:prstGeom>
          <a:noFill/>
          <a:ln w="12700" cap="flat" cmpd="sng">
            <a:solidFill>
              <a:schemeClr val="dk1"/>
            </a:solidFill>
            <a:prstDash val="solid"/>
            <a:round/>
            <a:headEnd type="none" w="sm" len="sm"/>
            <a:tailEnd type="stealth" w="med" len="med"/>
          </a:ln>
        </p:spPr>
      </p:cxnSp>
      <p:sp>
        <p:nvSpPr>
          <p:cNvPr id="1805" name="Google Shape;1805;p104"/>
          <p:cNvSpPr txBox="1"/>
          <p:nvPr/>
        </p:nvSpPr>
        <p:spPr>
          <a:xfrm>
            <a:off x="2081503" y="4540193"/>
            <a:ext cx="2903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Start a replication instance</a:t>
            </a:r>
            <a:endParaRPr sz="1200">
              <a:solidFill>
                <a:schemeClr val="dk1"/>
              </a:solidFill>
            </a:endParaRPr>
          </a:p>
        </p:txBody>
      </p:sp>
      <p:sp>
        <p:nvSpPr>
          <p:cNvPr id="1806" name="Google Shape;1806;p104"/>
          <p:cNvSpPr/>
          <p:nvPr/>
        </p:nvSpPr>
        <p:spPr>
          <a:xfrm>
            <a:off x="2637048" y="2908248"/>
            <a:ext cx="511200" cy="7068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07" name="Google Shape;1807;p104"/>
          <p:cNvSpPr/>
          <p:nvPr/>
        </p:nvSpPr>
        <p:spPr>
          <a:xfrm>
            <a:off x="8851850" y="2928717"/>
            <a:ext cx="511200" cy="7068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08" name="Google Shape;1808;p104"/>
          <p:cNvSpPr txBox="1"/>
          <p:nvPr/>
        </p:nvSpPr>
        <p:spPr>
          <a:xfrm>
            <a:off x="2081503" y="5015652"/>
            <a:ext cx="3544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Connect to the source and target</a:t>
            </a:r>
            <a:endParaRPr sz="1200">
              <a:solidFill>
                <a:schemeClr val="dk1"/>
              </a:solidFill>
            </a:endParaRPr>
          </a:p>
        </p:txBody>
      </p:sp>
      <p:sp>
        <p:nvSpPr>
          <p:cNvPr id="1809" name="Google Shape;1809;p104"/>
          <p:cNvSpPr txBox="1"/>
          <p:nvPr/>
        </p:nvSpPr>
        <p:spPr>
          <a:xfrm>
            <a:off x="2081503" y="5491110"/>
            <a:ext cx="4019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Select tables, schemas, or databases</a:t>
            </a:r>
            <a:endParaRPr sz="1200">
              <a:solidFill>
                <a:schemeClr val="dk1"/>
              </a:solidFill>
            </a:endParaRPr>
          </a:p>
        </p:txBody>
      </p:sp>
      <p:sp>
        <p:nvSpPr>
          <p:cNvPr id="1810" name="Google Shape;1810;p104"/>
          <p:cNvSpPr txBox="1"/>
          <p:nvPr/>
        </p:nvSpPr>
        <p:spPr>
          <a:xfrm>
            <a:off x="6583128" y="4540193"/>
            <a:ext cx="3621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Let DMS create the target objects</a:t>
            </a:r>
            <a:endParaRPr sz="1200">
              <a:solidFill>
                <a:schemeClr val="dk1"/>
              </a:solidFill>
            </a:endParaRPr>
          </a:p>
        </p:txBody>
      </p:sp>
      <p:sp>
        <p:nvSpPr>
          <p:cNvPr id="1811" name="Google Shape;1811;p104"/>
          <p:cNvSpPr txBox="1"/>
          <p:nvPr/>
        </p:nvSpPr>
        <p:spPr>
          <a:xfrm>
            <a:off x="6583128" y="5015651"/>
            <a:ext cx="38097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Move data and synchronize objects</a:t>
            </a:r>
            <a:endParaRPr sz="1200">
              <a:solidFill>
                <a:schemeClr val="dk1"/>
              </a:solidFill>
            </a:endParaRPr>
          </a:p>
        </p:txBody>
      </p:sp>
      <p:sp>
        <p:nvSpPr>
          <p:cNvPr id="1812" name="Google Shape;1812;p104"/>
          <p:cNvSpPr txBox="1"/>
          <p:nvPr/>
        </p:nvSpPr>
        <p:spPr>
          <a:xfrm>
            <a:off x="6583128" y="5491110"/>
            <a:ext cx="3403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Switch applications when ready</a:t>
            </a:r>
            <a:endParaRPr sz="1200">
              <a:solidFill>
                <a:schemeClr val="dk1"/>
              </a:solidFill>
            </a:endParaRPr>
          </a:p>
        </p:txBody>
      </p:sp>
      <p:pic>
        <p:nvPicPr>
          <p:cNvPr id="1813" name="Google Shape;1813;p104"/>
          <p:cNvPicPr preferRelativeResize="0"/>
          <p:nvPr/>
        </p:nvPicPr>
        <p:blipFill rotWithShape="1">
          <a:blip r:embed="rId9">
            <a:alphaModFix/>
          </a:blip>
          <a:srcRect/>
          <a:stretch/>
        </p:blipFill>
        <p:spPr>
          <a:xfrm>
            <a:off x="7983835" y="2862815"/>
            <a:ext cx="571500" cy="571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pic>
        <p:nvPicPr>
          <p:cNvPr id="1818" name="Google Shape;1818;p10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819" name="Google Shape;1819;p105"/>
          <p:cNvGrpSpPr/>
          <p:nvPr/>
        </p:nvGrpSpPr>
        <p:grpSpPr>
          <a:xfrm>
            <a:off x="648321" y="338541"/>
            <a:ext cx="6882000" cy="735185"/>
            <a:chOff x="648321" y="434510"/>
            <a:chExt cx="6882000" cy="735185"/>
          </a:xfrm>
        </p:grpSpPr>
        <p:sp>
          <p:nvSpPr>
            <p:cNvPr id="1820" name="Google Shape;1820;p10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821" name="Google Shape;1821;p10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824" name="Google Shape;1824;p10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DMS – change data capture (CDC)</a:t>
            </a:r>
            <a:endParaRPr sz="1600" b="1">
              <a:solidFill>
                <a:schemeClr val="dk1"/>
              </a:solidFill>
              <a:latin typeface="Noto Sans"/>
              <a:ea typeface="Noto Sans"/>
              <a:cs typeface="Noto Sans"/>
              <a:sym typeface="Noto Sans"/>
            </a:endParaRPr>
          </a:p>
        </p:txBody>
      </p:sp>
      <p:sp>
        <p:nvSpPr>
          <p:cNvPr id="1825" name="Google Shape;1825;p105"/>
          <p:cNvSpPr txBox="1"/>
          <p:nvPr/>
        </p:nvSpPr>
        <p:spPr>
          <a:xfrm>
            <a:off x="766775" y="2075425"/>
            <a:ext cx="10658400" cy="4032900"/>
          </a:xfrm>
          <a:prstGeom prst="rect">
            <a:avLst/>
          </a:prstGeom>
          <a:noFill/>
          <a:ln>
            <a:noFill/>
          </a:ln>
        </p:spPr>
        <p:txBody>
          <a:bodyPr spcFirstLastPara="1" wrap="square" lIns="91425" tIns="45700" rIns="91425" bIns="45700" anchor="t" anchorCtr="0">
            <a:spAutoFit/>
          </a:bodyPr>
          <a:lstStyle/>
          <a:p>
            <a:pPr marL="0" lvl="0" indent="0" algn="l" rtl="0">
              <a:spcBef>
                <a:spcPts val="440"/>
              </a:spcBef>
              <a:spcAft>
                <a:spcPts val="0"/>
              </a:spcAft>
              <a:buNone/>
            </a:pPr>
            <a:r>
              <a:rPr lang="en-US" sz="1200" b="1">
                <a:solidFill>
                  <a:schemeClr val="dk1"/>
                </a:solidFill>
              </a:rPr>
              <a:t>“No Touch” design</a:t>
            </a:r>
            <a:endParaRPr sz="1200" b="1">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Reads recovery log of source database </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Using the engine’s native change data capture API</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No agent required on the source</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Changes captured as transactions and applied in order</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Activated when load starts</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Changes are applied after initial load is complete</a:t>
            </a:r>
            <a:endParaRPr sz="1200">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r>
              <a:rPr lang="en-US" sz="1200" b="1">
                <a:solidFill>
                  <a:schemeClr val="dk1"/>
                </a:solidFill>
              </a:rPr>
              <a:t>Some requirements</a:t>
            </a:r>
            <a:endParaRPr sz="1200" b="1">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Oracle: Supplemental logging required</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MySQL: Full image row level bin logging required</a:t>
            </a:r>
            <a:endParaRPr sz="1200">
              <a:solidFill>
                <a:schemeClr val="dk1"/>
              </a:solidFill>
            </a:endParaRPr>
          </a:p>
          <a:p>
            <a:pPr marL="342900" lvl="0" indent="-279400" algn="l" rtl="0">
              <a:spcBef>
                <a:spcPts val="1000"/>
              </a:spcBef>
              <a:spcAft>
                <a:spcPts val="0"/>
              </a:spcAft>
              <a:buClr>
                <a:schemeClr val="dk1"/>
              </a:buClr>
              <a:buSzPts val="1200"/>
              <a:buChar char="•"/>
            </a:pPr>
            <a:r>
              <a:rPr lang="en-US" sz="1200">
                <a:solidFill>
                  <a:schemeClr val="dk1"/>
                </a:solidFill>
              </a:rPr>
              <a:t>SQL Server: Recovery model bulk logged or full</a:t>
            </a:r>
            <a:endParaRPr sz="1200">
              <a:solidFill>
                <a:schemeClr val="dk1"/>
              </a:solidFill>
            </a:endParaRPr>
          </a:p>
          <a:p>
            <a:pPr marL="342900" lvl="0" indent="-279400" algn="l" rtl="0">
              <a:spcBef>
                <a:spcPts val="1000"/>
              </a:spcBef>
              <a:spcAft>
                <a:spcPts val="1000"/>
              </a:spcAft>
              <a:buClr>
                <a:schemeClr val="dk1"/>
              </a:buClr>
              <a:buSzPts val="1200"/>
              <a:buChar char="•"/>
            </a:pPr>
            <a:r>
              <a:rPr lang="en-US" sz="1200">
                <a:solidFill>
                  <a:schemeClr val="dk1"/>
                </a:solidFill>
              </a:rPr>
              <a:t>Postgres: wal_level = logical; max_replication_slots &gt;= 1; max_wal_Senders &gt;=1; wal_sender_timeout = 0</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pic>
        <p:nvPicPr>
          <p:cNvPr id="1830" name="Google Shape;1830;p10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831" name="Google Shape;1831;p106"/>
          <p:cNvGrpSpPr/>
          <p:nvPr/>
        </p:nvGrpSpPr>
        <p:grpSpPr>
          <a:xfrm>
            <a:off x="648321" y="338541"/>
            <a:ext cx="6882000" cy="735185"/>
            <a:chOff x="648321" y="434510"/>
            <a:chExt cx="6882000" cy="735185"/>
          </a:xfrm>
        </p:grpSpPr>
        <p:sp>
          <p:nvSpPr>
            <p:cNvPr id="1832" name="Google Shape;1832;p10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833" name="Google Shape;1833;p10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836" name="Google Shape;1836;p106"/>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Migration scenarios</a:t>
            </a:r>
            <a:endParaRPr sz="1600" b="1">
              <a:solidFill>
                <a:schemeClr val="dk1"/>
              </a:solidFill>
              <a:latin typeface="Noto Sans"/>
              <a:ea typeface="Noto Sans"/>
              <a:cs typeface="Noto Sans"/>
              <a:sym typeface="Noto Sans"/>
            </a:endParaRPr>
          </a:p>
        </p:txBody>
      </p:sp>
      <p:sp>
        <p:nvSpPr>
          <p:cNvPr id="1837" name="Google Shape;1837;p106"/>
          <p:cNvSpPr txBox="1"/>
          <p:nvPr/>
        </p:nvSpPr>
        <p:spPr>
          <a:xfrm>
            <a:off x="766775" y="2075425"/>
            <a:ext cx="10658400" cy="590100"/>
          </a:xfrm>
          <a:prstGeom prst="rect">
            <a:avLst/>
          </a:prstGeom>
          <a:noFill/>
          <a:ln>
            <a:noFill/>
          </a:ln>
        </p:spPr>
        <p:txBody>
          <a:bodyPr spcFirstLastPara="1" wrap="square" lIns="91425" tIns="45700" rIns="91425" bIns="45700" anchor="t" anchorCtr="0">
            <a:spAutoFit/>
          </a:bodyPr>
          <a:lstStyle/>
          <a:p>
            <a:pPr marL="457200" lvl="0" indent="-304800" algn="l" rtl="0">
              <a:spcBef>
                <a:spcPts val="0"/>
              </a:spcBef>
              <a:spcAft>
                <a:spcPts val="0"/>
              </a:spcAft>
              <a:buClr>
                <a:schemeClr val="dk1"/>
              </a:buClr>
              <a:buSzPts val="1200"/>
              <a:buChar char="●"/>
            </a:pPr>
            <a:r>
              <a:rPr lang="en-US" sz="1200">
                <a:solidFill>
                  <a:schemeClr val="dk1"/>
                </a:solidFill>
              </a:rPr>
              <a:t>DMS Creates tables and primary keys using </a:t>
            </a:r>
            <a:r>
              <a:rPr lang="en-US" sz="1200" b="1">
                <a:solidFill>
                  <a:schemeClr val="dk1"/>
                </a:solidFill>
              </a:rPr>
              <a:t>Drop tables on target</a:t>
            </a:r>
            <a:endParaRPr sz="1200">
              <a:solidFill>
                <a:schemeClr val="dk1"/>
              </a:solidFill>
            </a:endParaRPr>
          </a:p>
          <a:p>
            <a:pPr marL="457200" lvl="0" indent="-304800" algn="l" rtl="0">
              <a:spcBef>
                <a:spcPts val="1000"/>
              </a:spcBef>
              <a:spcAft>
                <a:spcPts val="1000"/>
              </a:spcAft>
              <a:buClr>
                <a:schemeClr val="dk1"/>
              </a:buClr>
              <a:buSzPts val="1200"/>
              <a:buChar char="●"/>
            </a:pPr>
            <a:r>
              <a:rPr lang="en-US" sz="1200">
                <a:solidFill>
                  <a:schemeClr val="dk1"/>
                </a:solidFill>
              </a:rPr>
              <a:t>Manually add secondary indexes and foreign key objects after initial load has completed.</a:t>
            </a:r>
            <a:endParaRPr sz="1200">
              <a:solidFill>
                <a:schemeClr val="dk1"/>
              </a:solidFill>
            </a:endParaRPr>
          </a:p>
        </p:txBody>
      </p:sp>
      <p:sp>
        <p:nvSpPr>
          <p:cNvPr id="1838" name="Google Shape;1838;p106"/>
          <p:cNvSpPr txBox="1"/>
          <p:nvPr/>
        </p:nvSpPr>
        <p:spPr>
          <a:xfrm>
            <a:off x="766800" y="29226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 - overview</a:t>
            </a:r>
            <a:endParaRPr sz="1600" b="1">
              <a:solidFill>
                <a:schemeClr val="dk1"/>
              </a:solidFill>
              <a:latin typeface="Noto Sans"/>
              <a:ea typeface="Noto Sans"/>
              <a:cs typeface="Noto Sans"/>
              <a:sym typeface="Noto Sans"/>
            </a:endParaRPr>
          </a:p>
        </p:txBody>
      </p:sp>
      <p:sp>
        <p:nvSpPr>
          <p:cNvPr id="1839" name="Google Shape;1839;p106"/>
          <p:cNvSpPr txBox="1"/>
          <p:nvPr/>
        </p:nvSpPr>
        <p:spPr>
          <a:xfrm>
            <a:off x="766775" y="3261300"/>
            <a:ext cx="10658400" cy="1842000"/>
          </a:xfrm>
          <a:prstGeom prst="rect">
            <a:avLst/>
          </a:prstGeom>
          <a:noFill/>
          <a:ln>
            <a:noFill/>
          </a:ln>
        </p:spPr>
        <p:txBody>
          <a:bodyPr spcFirstLastPara="1" wrap="square" lIns="91425" tIns="45700" rIns="91425" bIns="45700" anchor="t" anchorCtr="0">
            <a:spAutoFit/>
          </a:bodyPr>
          <a:lstStyle/>
          <a:p>
            <a:pPr marL="457200" lvl="0" indent="-304800" algn="l" rtl="0">
              <a:spcBef>
                <a:spcPts val="0"/>
              </a:spcBef>
              <a:spcAft>
                <a:spcPts val="0"/>
              </a:spcAft>
              <a:buClr>
                <a:schemeClr val="dk1"/>
              </a:buClr>
              <a:buSzPts val="1200"/>
              <a:buChar char="●"/>
            </a:pPr>
            <a:r>
              <a:rPr lang="en-US" sz="1200">
                <a:solidFill>
                  <a:schemeClr val="dk1"/>
                </a:solidFill>
              </a:rPr>
              <a:t>Start the full load</a:t>
            </a:r>
            <a:endParaRPr sz="1200">
              <a:solidFill>
                <a:schemeClr val="dk1"/>
              </a:solidFill>
            </a:endParaRPr>
          </a:p>
          <a:p>
            <a:pPr marL="914400" lvl="1" indent="-304800" algn="l" rtl="0">
              <a:spcBef>
                <a:spcPts val="1000"/>
              </a:spcBef>
              <a:spcAft>
                <a:spcPts val="0"/>
              </a:spcAft>
              <a:buClr>
                <a:schemeClr val="dk1"/>
              </a:buClr>
              <a:buSzPts val="1200"/>
              <a:buChar char="○"/>
            </a:pPr>
            <a:r>
              <a:rPr lang="en-US" sz="1200">
                <a:solidFill>
                  <a:schemeClr val="dk1"/>
                </a:solidFill>
              </a:rPr>
              <a:t>While loading data, also capture changes</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Load complete - apply captured changes</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Changes reach steady state</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Shutdown apps and apply remaining changes</a:t>
            </a:r>
            <a:endParaRPr sz="1200">
              <a:solidFill>
                <a:schemeClr val="dk1"/>
              </a:solidFill>
            </a:endParaRPr>
          </a:p>
          <a:p>
            <a:pPr marL="457200" lvl="0" indent="-304800" algn="l" rtl="0">
              <a:spcBef>
                <a:spcPts val="1000"/>
              </a:spcBef>
              <a:spcAft>
                <a:spcPts val="1000"/>
              </a:spcAft>
              <a:buClr>
                <a:schemeClr val="dk1"/>
              </a:buClr>
              <a:buSzPts val="1200"/>
              <a:buChar char="●"/>
            </a:pPr>
            <a:r>
              <a:rPr lang="en-US" sz="1200">
                <a:solidFill>
                  <a:schemeClr val="dk1"/>
                </a:solidFill>
              </a:rPr>
              <a:t>Change your application endpoint</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27" name="Google Shape;227;p24"/>
          <p:cNvGrpSpPr/>
          <p:nvPr/>
        </p:nvGrpSpPr>
        <p:grpSpPr>
          <a:xfrm>
            <a:off x="648321" y="338541"/>
            <a:ext cx="6882000" cy="735185"/>
            <a:chOff x="648321" y="434510"/>
            <a:chExt cx="6882000" cy="735185"/>
          </a:xfrm>
        </p:grpSpPr>
        <p:sp>
          <p:nvSpPr>
            <p:cNvPr id="228" name="Google Shape;228;p2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#2</a:t>
              </a:r>
              <a:endParaRPr sz="2400" b="1">
                <a:solidFill>
                  <a:schemeClr val="lt1"/>
                </a:solidFill>
                <a:latin typeface="Noto Sans"/>
                <a:ea typeface="Noto Sans"/>
                <a:cs typeface="Noto Sans"/>
                <a:sym typeface="Noto Sans"/>
              </a:endParaRPr>
            </a:p>
          </p:txBody>
        </p:sp>
        <p:sp>
          <p:nvSpPr>
            <p:cNvPr id="229" name="Google Shape;229;p2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100"/>
                <a:buFont typeface="Arial"/>
                <a:buNone/>
              </a:pPr>
              <a:r>
                <a:rPr lang="en-US" sz="1600">
                  <a:solidFill>
                    <a:schemeClr val="lt1"/>
                  </a:solidFill>
                  <a:latin typeface="Noto Sans"/>
                  <a:ea typeface="Noto Sans"/>
                  <a:cs typeface="Noto Sans"/>
                  <a:sym typeface="Noto Sans"/>
                </a:rPr>
                <a:t>Containerization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32" name="Google Shape;232;p2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Amazon EC2 Runtime Options - EC2 Instance</a:t>
            </a:r>
            <a:endParaRPr sz="1600" b="1">
              <a:solidFill>
                <a:schemeClr val="dk1"/>
              </a:solidFill>
              <a:latin typeface="Noto Sans"/>
              <a:ea typeface="Noto Sans"/>
              <a:cs typeface="Noto Sans"/>
              <a:sym typeface="Noto Sans"/>
            </a:endParaRPr>
          </a:p>
        </p:txBody>
      </p:sp>
      <p:sp>
        <p:nvSpPr>
          <p:cNvPr id="233" name="Google Shape;233;p24"/>
          <p:cNvSpPr/>
          <p:nvPr/>
        </p:nvSpPr>
        <p:spPr>
          <a:xfrm>
            <a:off x="1374350" y="4893123"/>
            <a:ext cx="8606100" cy="1237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25">
              <a:solidFill>
                <a:srgbClr val="FFFFFF"/>
              </a:solidFill>
              <a:latin typeface="Arial"/>
              <a:ea typeface="Arial"/>
              <a:cs typeface="Arial"/>
              <a:sym typeface="Arial"/>
            </a:endParaRPr>
          </a:p>
        </p:txBody>
      </p:sp>
      <p:pic>
        <p:nvPicPr>
          <p:cNvPr id="234" name="Google Shape;234;p24"/>
          <p:cNvPicPr preferRelativeResize="0"/>
          <p:nvPr/>
        </p:nvPicPr>
        <p:blipFill rotWithShape="1">
          <a:blip r:embed="rId4">
            <a:alphaModFix/>
          </a:blip>
          <a:srcRect/>
          <a:stretch/>
        </p:blipFill>
        <p:spPr>
          <a:xfrm>
            <a:off x="3465790" y="2306573"/>
            <a:ext cx="681528" cy="681528"/>
          </a:xfrm>
          <a:prstGeom prst="rect">
            <a:avLst/>
          </a:prstGeom>
          <a:noFill/>
          <a:ln>
            <a:noFill/>
          </a:ln>
        </p:spPr>
      </p:pic>
      <p:sp>
        <p:nvSpPr>
          <p:cNvPr id="235" name="Google Shape;235;p24"/>
          <p:cNvSpPr txBox="1"/>
          <p:nvPr/>
        </p:nvSpPr>
        <p:spPr>
          <a:xfrm>
            <a:off x="2471092" y="3114208"/>
            <a:ext cx="26709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chemeClr val="dk1"/>
                </a:solidFill>
                <a:latin typeface="Arial"/>
                <a:ea typeface="Arial"/>
                <a:cs typeface="Arial"/>
                <a:sym typeface="Arial"/>
              </a:rPr>
              <a:t>Self-Managed Node Groups</a:t>
            </a:r>
            <a:endParaRPr>
              <a:solidFill>
                <a:schemeClr val="dk1"/>
              </a:solidFill>
            </a:endParaRPr>
          </a:p>
        </p:txBody>
      </p:sp>
      <p:sp>
        <p:nvSpPr>
          <p:cNvPr id="236" name="Google Shape;236;p24"/>
          <p:cNvSpPr txBox="1"/>
          <p:nvPr/>
        </p:nvSpPr>
        <p:spPr>
          <a:xfrm>
            <a:off x="2529286" y="3695668"/>
            <a:ext cx="2554500" cy="785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i="1">
                <a:solidFill>
                  <a:schemeClr val="dk1"/>
                </a:solidFill>
                <a:latin typeface="Arial"/>
                <a:ea typeface="Arial"/>
                <a:cs typeface="Arial"/>
                <a:sym typeface="Arial"/>
              </a:rPr>
              <a:t>Bring your own Autoscaling Groups running your own custom AMI. You are responsible for patching and the underlying OS.</a:t>
            </a:r>
            <a:endParaRPr>
              <a:solidFill>
                <a:schemeClr val="dk1"/>
              </a:solidFill>
            </a:endParaRPr>
          </a:p>
        </p:txBody>
      </p:sp>
      <p:pic>
        <p:nvPicPr>
          <p:cNvPr id="237" name="Google Shape;237;p24"/>
          <p:cNvPicPr preferRelativeResize="0"/>
          <p:nvPr/>
        </p:nvPicPr>
        <p:blipFill rotWithShape="1">
          <a:blip r:embed="rId5">
            <a:alphaModFix/>
          </a:blip>
          <a:srcRect/>
          <a:stretch/>
        </p:blipFill>
        <p:spPr>
          <a:xfrm>
            <a:off x="6925160" y="2296151"/>
            <a:ext cx="681527" cy="681527"/>
          </a:xfrm>
          <a:prstGeom prst="rect">
            <a:avLst/>
          </a:prstGeom>
          <a:noFill/>
          <a:ln>
            <a:noFill/>
          </a:ln>
        </p:spPr>
      </p:pic>
      <p:sp>
        <p:nvSpPr>
          <p:cNvPr id="238" name="Google Shape;238;p24"/>
          <p:cNvSpPr txBox="1"/>
          <p:nvPr/>
        </p:nvSpPr>
        <p:spPr>
          <a:xfrm>
            <a:off x="6146065" y="3103786"/>
            <a:ext cx="22398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chemeClr val="dk1"/>
                </a:solidFill>
                <a:latin typeface="Arial"/>
                <a:ea typeface="Arial"/>
                <a:cs typeface="Arial"/>
                <a:sym typeface="Arial"/>
              </a:rPr>
              <a:t>Managed Node Groups</a:t>
            </a:r>
            <a:endParaRPr>
              <a:solidFill>
                <a:schemeClr val="dk1"/>
              </a:solidFill>
            </a:endParaRPr>
          </a:p>
        </p:txBody>
      </p:sp>
      <p:sp>
        <p:nvSpPr>
          <p:cNvPr id="239" name="Google Shape;239;p24"/>
          <p:cNvSpPr txBox="1"/>
          <p:nvPr/>
        </p:nvSpPr>
        <p:spPr>
          <a:xfrm>
            <a:off x="5988655" y="3685245"/>
            <a:ext cx="2554500" cy="785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5" i="1">
                <a:solidFill>
                  <a:schemeClr val="dk1"/>
                </a:solidFill>
                <a:latin typeface="Arial"/>
                <a:ea typeface="Arial"/>
                <a:cs typeface="Arial"/>
                <a:sym typeface="Arial"/>
              </a:rPr>
              <a:t>Provisioned by EKS in your VPC. They run the latest EKS optimized AMI. Handles automatic draining and rolling out new AMIs.</a:t>
            </a:r>
            <a:endParaRPr>
              <a:solidFill>
                <a:schemeClr val="dk1"/>
              </a:solidFill>
            </a:endParaRPr>
          </a:p>
        </p:txBody>
      </p:sp>
      <p:pic>
        <p:nvPicPr>
          <p:cNvPr id="240" name="Google Shape;240;p24"/>
          <p:cNvPicPr preferRelativeResize="0"/>
          <p:nvPr/>
        </p:nvPicPr>
        <p:blipFill rotWithShape="1">
          <a:blip r:embed="rId6">
            <a:alphaModFix/>
          </a:blip>
          <a:srcRect/>
          <a:stretch/>
        </p:blipFill>
        <p:spPr>
          <a:xfrm>
            <a:off x="1833275" y="5158345"/>
            <a:ext cx="420376" cy="394955"/>
          </a:xfrm>
          <a:prstGeom prst="rect">
            <a:avLst/>
          </a:prstGeom>
          <a:noFill/>
          <a:ln>
            <a:noFill/>
          </a:ln>
        </p:spPr>
      </p:pic>
      <p:pic>
        <p:nvPicPr>
          <p:cNvPr id="241" name="Google Shape;241;p24"/>
          <p:cNvPicPr preferRelativeResize="0"/>
          <p:nvPr/>
        </p:nvPicPr>
        <p:blipFill rotWithShape="1">
          <a:blip r:embed="rId7">
            <a:alphaModFix/>
          </a:blip>
          <a:srcRect/>
          <a:stretch/>
        </p:blipFill>
        <p:spPr>
          <a:xfrm>
            <a:off x="3138386" y="5158345"/>
            <a:ext cx="382847" cy="359696"/>
          </a:xfrm>
          <a:prstGeom prst="rect">
            <a:avLst/>
          </a:prstGeom>
          <a:noFill/>
          <a:ln>
            <a:noFill/>
          </a:ln>
        </p:spPr>
      </p:pic>
      <p:pic>
        <p:nvPicPr>
          <p:cNvPr id="242" name="Google Shape;242;p24"/>
          <p:cNvPicPr preferRelativeResize="0"/>
          <p:nvPr/>
        </p:nvPicPr>
        <p:blipFill rotWithShape="1">
          <a:blip r:embed="rId8">
            <a:alphaModFix/>
          </a:blip>
          <a:srcRect/>
          <a:stretch/>
        </p:blipFill>
        <p:spPr>
          <a:xfrm>
            <a:off x="4391117" y="5149975"/>
            <a:ext cx="382847" cy="359696"/>
          </a:xfrm>
          <a:prstGeom prst="rect">
            <a:avLst/>
          </a:prstGeom>
          <a:noFill/>
          <a:ln>
            <a:noFill/>
          </a:ln>
        </p:spPr>
      </p:pic>
      <p:pic>
        <p:nvPicPr>
          <p:cNvPr id="243" name="Google Shape;243;p24"/>
          <p:cNvPicPr preferRelativeResize="0"/>
          <p:nvPr/>
        </p:nvPicPr>
        <p:blipFill rotWithShape="1">
          <a:blip r:embed="rId9">
            <a:alphaModFix/>
          </a:blip>
          <a:srcRect/>
          <a:stretch/>
        </p:blipFill>
        <p:spPr>
          <a:xfrm>
            <a:off x="5576335" y="5158345"/>
            <a:ext cx="382846" cy="359696"/>
          </a:xfrm>
          <a:prstGeom prst="rect">
            <a:avLst/>
          </a:prstGeom>
          <a:noFill/>
          <a:ln>
            <a:noFill/>
          </a:ln>
        </p:spPr>
      </p:pic>
      <p:sp>
        <p:nvSpPr>
          <p:cNvPr id="244" name="Google Shape;244;p24"/>
          <p:cNvSpPr txBox="1"/>
          <p:nvPr/>
        </p:nvSpPr>
        <p:spPr>
          <a:xfrm>
            <a:off x="1389533" y="5591796"/>
            <a:ext cx="12765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GPU Based Instances</a:t>
            </a:r>
            <a:endParaRPr/>
          </a:p>
        </p:txBody>
      </p:sp>
      <p:sp>
        <p:nvSpPr>
          <p:cNvPr id="245" name="Google Shape;245;p24"/>
          <p:cNvSpPr txBox="1"/>
          <p:nvPr/>
        </p:nvSpPr>
        <p:spPr>
          <a:xfrm>
            <a:off x="2658993" y="5576746"/>
            <a:ext cx="13179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Nitro Based Instances</a:t>
            </a:r>
            <a:endParaRPr/>
          </a:p>
        </p:txBody>
      </p:sp>
      <p:sp>
        <p:nvSpPr>
          <p:cNvPr id="246" name="Google Shape;246;p24"/>
          <p:cNvSpPr txBox="1"/>
          <p:nvPr/>
        </p:nvSpPr>
        <p:spPr>
          <a:xfrm>
            <a:off x="3879351" y="5576746"/>
            <a:ext cx="13662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AMD Backed Instances</a:t>
            </a:r>
            <a:endParaRPr/>
          </a:p>
        </p:txBody>
      </p:sp>
      <p:sp>
        <p:nvSpPr>
          <p:cNvPr id="247" name="Google Shape;247;p24"/>
          <p:cNvSpPr txBox="1"/>
          <p:nvPr/>
        </p:nvSpPr>
        <p:spPr>
          <a:xfrm>
            <a:off x="5147053" y="5573438"/>
            <a:ext cx="1260300" cy="3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Graviton 2 Instances</a:t>
            </a:r>
            <a:endParaRPr/>
          </a:p>
        </p:txBody>
      </p:sp>
      <p:pic>
        <p:nvPicPr>
          <p:cNvPr id="248" name="Google Shape;248;p24"/>
          <p:cNvPicPr preferRelativeResize="0"/>
          <p:nvPr/>
        </p:nvPicPr>
        <p:blipFill rotWithShape="1">
          <a:blip r:embed="rId10">
            <a:alphaModFix/>
          </a:blip>
          <a:srcRect/>
          <a:stretch/>
        </p:blipFill>
        <p:spPr>
          <a:xfrm>
            <a:off x="6729122" y="5112116"/>
            <a:ext cx="449610" cy="449610"/>
          </a:xfrm>
          <a:prstGeom prst="rect">
            <a:avLst/>
          </a:prstGeom>
          <a:noFill/>
          <a:ln>
            <a:noFill/>
          </a:ln>
        </p:spPr>
      </p:pic>
      <p:sp>
        <p:nvSpPr>
          <p:cNvPr id="249" name="Google Shape;249;p24"/>
          <p:cNvSpPr txBox="1"/>
          <p:nvPr/>
        </p:nvSpPr>
        <p:spPr>
          <a:xfrm>
            <a:off x="6238326" y="5568806"/>
            <a:ext cx="1414200" cy="49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75" b="1">
                <a:solidFill>
                  <a:srgbClr val="FFFFFF"/>
                </a:solidFill>
                <a:latin typeface="Arial"/>
                <a:ea typeface="Arial"/>
                <a:cs typeface="Arial"/>
                <a:sym typeface="Arial"/>
              </a:rPr>
              <a:t>Spot Instances and </a:t>
            </a:r>
            <a:endParaRPr/>
          </a:p>
          <a:p>
            <a:pPr marL="0" marR="0" lvl="0" indent="0" algn="ctr" rtl="0">
              <a:spcBef>
                <a:spcPts val="0"/>
              </a:spcBef>
              <a:spcAft>
                <a:spcPts val="0"/>
              </a:spcAft>
              <a:buNone/>
            </a:pPr>
            <a:r>
              <a:rPr lang="en-US" sz="875" b="1">
                <a:solidFill>
                  <a:srgbClr val="FFFFFF"/>
                </a:solidFill>
                <a:latin typeface="Arial"/>
                <a:ea typeface="Arial"/>
                <a:cs typeface="Arial"/>
                <a:sym typeface="Arial"/>
              </a:rPr>
              <a:t>Compute Savings Plans</a:t>
            </a:r>
            <a:endParaRPr/>
          </a:p>
        </p:txBody>
      </p:sp>
      <p:sp>
        <p:nvSpPr>
          <p:cNvPr id="250" name="Google Shape;250;p24"/>
          <p:cNvSpPr txBox="1"/>
          <p:nvPr/>
        </p:nvSpPr>
        <p:spPr>
          <a:xfrm>
            <a:off x="7720129" y="5566507"/>
            <a:ext cx="894900" cy="227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75" b="1">
                <a:solidFill>
                  <a:srgbClr val="FFFFFF"/>
                </a:solidFill>
                <a:latin typeface="Arial"/>
                <a:ea typeface="Arial"/>
                <a:cs typeface="Arial"/>
                <a:sym typeface="Arial"/>
              </a:rPr>
              <a:t>AWS Outpost</a:t>
            </a:r>
            <a:endParaRPr/>
          </a:p>
        </p:txBody>
      </p:sp>
      <p:pic>
        <p:nvPicPr>
          <p:cNvPr id="251" name="Google Shape;251;p24"/>
          <p:cNvPicPr preferRelativeResize="0"/>
          <p:nvPr/>
        </p:nvPicPr>
        <p:blipFill rotWithShape="1">
          <a:blip r:embed="rId11">
            <a:alphaModFix/>
          </a:blip>
          <a:srcRect/>
          <a:stretch/>
        </p:blipFill>
        <p:spPr>
          <a:xfrm>
            <a:off x="7766068" y="5177877"/>
            <a:ext cx="330413" cy="330413"/>
          </a:xfrm>
          <a:prstGeom prst="rect">
            <a:avLst/>
          </a:prstGeom>
          <a:noFill/>
          <a:ln>
            <a:noFill/>
          </a:ln>
        </p:spPr>
      </p:pic>
      <p:pic>
        <p:nvPicPr>
          <p:cNvPr id="252" name="Google Shape;252;p24"/>
          <p:cNvPicPr preferRelativeResize="0"/>
          <p:nvPr/>
        </p:nvPicPr>
        <p:blipFill rotWithShape="1">
          <a:blip r:embed="rId12">
            <a:alphaModFix/>
          </a:blip>
          <a:srcRect/>
          <a:stretch/>
        </p:blipFill>
        <p:spPr>
          <a:xfrm>
            <a:off x="8803598" y="5179286"/>
            <a:ext cx="330415" cy="330415"/>
          </a:xfrm>
          <a:prstGeom prst="rect">
            <a:avLst/>
          </a:prstGeom>
          <a:noFill/>
          <a:ln>
            <a:noFill/>
          </a:ln>
        </p:spPr>
      </p:pic>
      <p:sp>
        <p:nvSpPr>
          <p:cNvPr id="253" name="Google Shape;253;p24"/>
          <p:cNvSpPr txBox="1"/>
          <p:nvPr/>
        </p:nvSpPr>
        <p:spPr>
          <a:xfrm>
            <a:off x="8713470" y="5564915"/>
            <a:ext cx="1083900" cy="36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75" b="1">
                <a:solidFill>
                  <a:srgbClr val="FFFFFF"/>
                </a:solidFill>
                <a:latin typeface="Arial"/>
                <a:ea typeface="Arial"/>
                <a:cs typeface="Arial"/>
                <a:sym typeface="Arial"/>
              </a:rPr>
              <a:t>AWS Local Zones</a:t>
            </a:r>
            <a:endParaRPr/>
          </a:p>
        </p:txBody>
      </p:sp>
      <p:sp>
        <p:nvSpPr>
          <p:cNvPr id="254" name="Google Shape;254;p24"/>
          <p:cNvSpPr txBox="1"/>
          <p:nvPr/>
        </p:nvSpPr>
        <p:spPr>
          <a:xfrm>
            <a:off x="4663023" y="4890745"/>
            <a:ext cx="1467000" cy="2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FFFFFF"/>
                </a:solidFill>
                <a:latin typeface="Arial"/>
                <a:ea typeface="Arial"/>
                <a:cs typeface="Arial"/>
                <a:sym typeface="Arial"/>
              </a:rPr>
              <a:t>Runtime Options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pic>
        <p:nvPicPr>
          <p:cNvPr id="1844" name="Google Shape;1844;p107"/>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845" name="Google Shape;1845;p107"/>
          <p:cNvGrpSpPr/>
          <p:nvPr/>
        </p:nvGrpSpPr>
        <p:grpSpPr>
          <a:xfrm>
            <a:off x="648321" y="338541"/>
            <a:ext cx="6882000" cy="735185"/>
            <a:chOff x="648321" y="434510"/>
            <a:chExt cx="6882000" cy="735185"/>
          </a:xfrm>
        </p:grpSpPr>
        <p:sp>
          <p:nvSpPr>
            <p:cNvPr id="1846" name="Google Shape;1846;p107"/>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847" name="Google Shape;1847;p107"/>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850" name="Google Shape;1850;p107"/>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1851" name="Google Shape;1851;p107"/>
          <p:cNvSpPr/>
          <p:nvPr/>
        </p:nvSpPr>
        <p:spPr>
          <a:xfrm rot="735031">
            <a:off x="4617194" y="2658965"/>
            <a:ext cx="3892725" cy="3019101"/>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852" name="Google Shape;1852;p107"/>
          <p:cNvGrpSpPr/>
          <p:nvPr/>
        </p:nvGrpSpPr>
        <p:grpSpPr>
          <a:xfrm>
            <a:off x="3406021" y="3533087"/>
            <a:ext cx="4439722" cy="829364"/>
            <a:chOff x="1044881" y="2069068"/>
            <a:chExt cx="6967549" cy="1301576"/>
          </a:xfrm>
        </p:grpSpPr>
        <p:sp>
          <p:nvSpPr>
            <p:cNvPr id="1853" name="Google Shape;1853;p107"/>
            <p:cNvSpPr/>
            <p:nvPr/>
          </p:nvSpPr>
          <p:spPr>
            <a:xfrm>
              <a:off x="1078230" y="2456244"/>
              <a:ext cx="1371600" cy="9144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54" name="Google Shape;1854;p107"/>
            <p:cNvSpPr/>
            <p:nvPr/>
          </p:nvSpPr>
          <p:spPr>
            <a:xfrm>
              <a:off x="1604010" y="2667000"/>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55" name="Google Shape;1855;p107"/>
            <p:cNvSpPr/>
            <p:nvPr/>
          </p:nvSpPr>
          <p:spPr>
            <a:xfrm>
              <a:off x="3821429" y="2456244"/>
              <a:ext cx="1479600" cy="9144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Replication Instance</a:t>
              </a:r>
              <a:endParaRPr sz="1200">
                <a:solidFill>
                  <a:schemeClr val="dk1"/>
                </a:solidFill>
              </a:endParaRPr>
            </a:p>
          </p:txBody>
        </p:sp>
        <p:sp>
          <p:nvSpPr>
            <p:cNvPr id="1856" name="Google Shape;1856;p107"/>
            <p:cNvSpPr/>
            <p:nvPr/>
          </p:nvSpPr>
          <p:spPr>
            <a:xfrm>
              <a:off x="6640830" y="2456244"/>
              <a:ext cx="1371600" cy="9144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857" name="Google Shape;1857;p107"/>
            <p:cNvCxnSpPr>
              <a:endCxn id="1855" idx="1"/>
            </p:cNvCxnSpPr>
            <p:nvPr/>
          </p:nvCxnSpPr>
          <p:spPr>
            <a:xfrm>
              <a:off x="1916429" y="2913444"/>
              <a:ext cx="1905000" cy="0"/>
            </a:xfrm>
            <a:prstGeom prst="straightConnector1">
              <a:avLst/>
            </a:prstGeom>
            <a:noFill/>
            <a:ln w="9525" cap="flat" cmpd="sng">
              <a:solidFill>
                <a:srgbClr val="1D516C"/>
              </a:solidFill>
              <a:prstDash val="solid"/>
              <a:round/>
              <a:headEnd type="none" w="sm" len="sm"/>
              <a:tailEnd type="triangle" w="med" len="med"/>
            </a:ln>
          </p:spPr>
        </p:cxnSp>
        <p:cxnSp>
          <p:nvCxnSpPr>
            <p:cNvPr id="1858" name="Google Shape;1858;p107"/>
            <p:cNvCxnSpPr/>
            <p:nvPr/>
          </p:nvCxnSpPr>
          <p:spPr>
            <a:xfrm>
              <a:off x="5193030" y="2895600"/>
              <a:ext cx="1973700" cy="17700"/>
            </a:xfrm>
            <a:prstGeom prst="straightConnector1">
              <a:avLst/>
            </a:prstGeom>
            <a:noFill/>
            <a:ln w="9525" cap="flat" cmpd="sng">
              <a:solidFill>
                <a:srgbClr val="1D516C"/>
              </a:solidFill>
              <a:prstDash val="solid"/>
              <a:round/>
              <a:headEnd type="none" w="sm" len="sm"/>
              <a:tailEnd type="triangle" w="med" len="med"/>
            </a:ln>
          </p:spPr>
        </p:cxnSp>
        <p:sp>
          <p:nvSpPr>
            <p:cNvPr id="1859" name="Google Shape;1859;p107"/>
            <p:cNvSpPr txBox="1"/>
            <p:nvPr/>
          </p:nvSpPr>
          <p:spPr>
            <a:xfrm>
              <a:off x="1044881" y="2075180"/>
              <a:ext cx="1181100" cy="43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
          <p:nvSpPr>
            <p:cNvPr id="1860" name="Google Shape;1860;p107"/>
            <p:cNvSpPr txBox="1"/>
            <p:nvPr/>
          </p:nvSpPr>
          <p:spPr>
            <a:xfrm>
              <a:off x="6736065" y="2069068"/>
              <a:ext cx="1181100" cy="43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Target</a:t>
              </a:r>
              <a:endParaRPr sz="1200">
                <a:solidFill>
                  <a:schemeClr val="dk1"/>
                </a:solidFill>
              </a:endParaRPr>
            </a:p>
          </p:txBody>
        </p:sp>
      </p:grpSp>
      <p:sp>
        <p:nvSpPr>
          <p:cNvPr id="1861" name="Google Shape;1861;p107"/>
          <p:cNvSpPr/>
          <p:nvPr/>
        </p:nvSpPr>
        <p:spPr>
          <a:xfrm>
            <a:off x="7328219" y="3891656"/>
            <a:ext cx="180900" cy="313800"/>
          </a:xfrm>
          <a:prstGeom prst="can">
            <a:avLst>
              <a:gd name="adj" fmla="val 25000"/>
            </a:avLst>
          </a:prstGeom>
          <a:solidFill>
            <a:srgbClr val="FFFFFF"/>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62" name="Google Shape;1862;p107"/>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Start the full load</a:t>
            </a:r>
            <a:endParaRPr sz="1200">
              <a:solidFill>
                <a:schemeClr val="dk1"/>
              </a:solidFill>
              <a:latin typeface="Noto Sans"/>
              <a:ea typeface="Noto Sans"/>
              <a:cs typeface="Noto Sans"/>
              <a:sym typeface="Noto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pic>
        <p:nvPicPr>
          <p:cNvPr id="1867" name="Google Shape;1867;p108"/>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868" name="Google Shape;1868;p108"/>
          <p:cNvGrpSpPr/>
          <p:nvPr/>
        </p:nvGrpSpPr>
        <p:grpSpPr>
          <a:xfrm>
            <a:off x="648321" y="338541"/>
            <a:ext cx="6882000" cy="735185"/>
            <a:chOff x="648321" y="434510"/>
            <a:chExt cx="6882000" cy="735185"/>
          </a:xfrm>
        </p:grpSpPr>
        <p:sp>
          <p:nvSpPr>
            <p:cNvPr id="1869" name="Google Shape;1869;p108"/>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870" name="Google Shape;1870;p108"/>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873" name="Google Shape;1873;p108"/>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1874" name="Google Shape;1874;p108"/>
          <p:cNvSpPr/>
          <p:nvPr/>
        </p:nvSpPr>
        <p:spPr>
          <a:xfrm rot="735024">
            <a:off x="4896513" y="2812844"/>
            <a:ext cx="3512546" cy="2724332"/>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875" name="Google Shape;1875;p108"/>
          <p:cNvGrpSpPr/>
          <p:nvPr/>
        </p:nvGrpSpPr>
        <p:grpSpPr>
          <a:xfrm>
            <a:off x="3820206" y="3397304"/>
            <a:ext cx="3986472" cy="959548"/>
            <a:chOff x="1080092" y="2724874"/>
            <a:chExt cx="6934200" cy="1669069"/>
          </a:xfrm>
        </p:grpSpPr>
        <p:sp>
          <p:nvSpPr>
            <p:cNvPr id="1876" name="Google Shape;1876;p108"/>
            <p:cNvSpPr/>
            <p:nvPr/>
          </p:nvSpPr>
          <p:spPr>
            <a:xfrm>
              <a:off x="1080092" y="3479543"/>
              <a:ext cx="1371600" cy="9144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877" name="Google Shape;1877;p108"/>
            <p:cNvGrpSpPr/>
            <p:nvPr/>
          </p:nvGrpSpPr>
          <p:grpSpPr>
            <a:xfrm>
              <a:off x="1614505" y="3748777"/>
              <a:ext cx="320100" cy="546185"/>
              <a:chOff x="1612643" y="2815537"/>
              <a:chExt cx="320100" cy="546185"/>
            </a:xfrm>
          </p:grpSpPr>
          <p:sp>
            <p:nvSpPr>
              <p:cNvPr id="1878" name="Google Shape;1878;p108"/>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79" name="Google Shape;1879;p108"/>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880" name="Google Shape;1880;p108"/>
            <p:cNvSpPr/>
            <p:nvPr/>
          </p:nvSpPr>
          <p:spPr>
            <a:xfrm>
              <a:off x="3823292" y="3479543"/>
              <a:ext cx="1371600" cy="9144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81" name="Google Shape;1881;p108"/>
            <p:cNvSpPr/>
            <p:nvPr/>
          </p:nvSpPr>
          <p:spPr>
            <a:xfrm>
              <a:off x="6642692" y="3479543"/>
              <a:ext cx="1371600" cy="9144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882" name="Google Shape;1882;p108"/>
            <p:cNvCxnSpPr>
              <a:endCxn id="1883" idx="1"/>
            </p:cNvCxnSpPr>
            <p:nvPr/>
          </p:nvCxnSpPr>
          <p:spPr>
            <a:xfrm>
              <a:off x="1934492" y="4184258"/>
              <a:ext cx="2422200" cy="22200"/>
            </a:xfrm>
            <a:prstGeom prst="straightConnector1">
              <a:avLst/>
            </a:prstGeom>
            <a:noFill/>
            <a:ln w="9525" cap="flat" cmpd="sng">
              <a:solidFill>
                <a:srgbClr val="1D516C"/>
              </a:solidFill>
              <a:prstDash val="solid"/>
              <a:round/>
              <a:headEnd type="none" w="sm" len="sm"/>
              <a:tailEnd type="triangle" w="med" len="med"/>
            </a:ln>
          </p:spPr>
        </p:cxnSp>
        <p:cxnSp>
          <p:nvCxnSpPr>
            <p:cNvPr id="1884" name="Google Shape;1884;p108"/>
            <p:cNvCxnSpPr>
              <a:stCxn id="1883" idx="3"/>
            </p:cNvCxnSpPr>
            <p:nvPr/>
          </p:nvCxnSpPr>
          <p:spPr>
            <a:xfrm>
              <a:off x="4661468" y="4206458"/>
              <a:ext cx="2495700" cy="0"/>
            </a:xfrm>
            <a:prstGeom prst="straightConnector1">
              <a:avLst/>
            </a:prstGeom>
            <a:noFill/>
            <a:ln w="9525" cap="flat" cmpd="sng">
              <a:solidFill>
                <a:srgbClr val="1D516C"/>
              </a:solidFill>
              <a:prstDash val="solid"/>
              <a:round/>
              <a:headEnd type="none" w="sm" len="sm"/>
              <a:tailEnd type="triangle" w="med" len="med"/>
            </a:ln>
          </p:spPr>
        </p:cxnSp>
        <p:sp>
          <p:nvSpPr>
            <p:cNvPr id="1885" name="Google Shape;1885;p108"/>
            <p:cNvSpPr txBox="1"/>
            <p:nvPr/>
          </p:nvSpPr>
          <p:spPr>
            <a:xfrm>
              <a:off x="6737938" y="2997776"/>
              <a:ext cx="1181100" cy="48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Target</a:t>
              </a:r>
              <a:endParaRPr sz="1200">
                <a:solidFill>
                  <a:schemeClr val="dk1"/>
                </a:solidFill>
              </a:endParaRPr>
            </a:p>
          </p:txBody>
        </p:sp>
        <p:grpSp>
          <p:nvGrpSpPr>
            <p:cNvPr id="1886" name="Google Shape;1886;p108"/>
            <p:cNvGrpSpPr/>
            <p:nvPr/>
          </p:nvGrpSpPr>
          <p:grpSpPr>
            <a:xfrm>
              <a:off x="7168472" y="3740345"/>
              <a:ext cx="320100" cy="563049"/>
              <a:chOff x="7166610" y="2578995"/>
              <a:chExt cx="320100" cy="563049"/>
            </a:xfrm>
          </p:grpSpPr>
          <p:sp>
            <p:nvSpPr>
              <p:cNvPr id="1887" name="Google Shape;1887;p108"/>
              <p:cNvSpPr/>
              <p:nvPr/>
            </p:nvSpPr>
            <p:spPr>
              <a:xfrm>
                <a:off x="7166610" y="2684844"/>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88" name="Google Shape;1888;p108"/>
              <p:cNvSpPr/>
              <p:nvPr/>
            </p:nvSpPr>
            <p:spPr>
              <a:xfrm>
                <a:off x="7166610" y="2578995"/>
                <a:ext cx="320100" cy="457200"/>
              </a:xfrm>
              <a:prstGeom prst="can">
                <a:avLst>
                  <a:gd name="adj" fmla="val 25000"/>
                </a:avLst>
              </a:prstGeom>
              <a:solidFill>
                <a:srgbClr val="FFFFFF"/>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889" name="Google Shape;1889;p108"/>
            <p:cNvSpPr txBox="1"/>
            <p:nvPr/>
          </p:nvSpPr>
          <p:spPr>
            <a:xfrm>
              <a:off x="3417638" y="2724874"/>
              <a:ext cx="2235300" cy="80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Replication Instance</a:t>
              </a:r>
              <a:endParaRPr sz="1200">
                <a:solidFill>
                  <a:schemeClr val="dk1"/>
                </a:solidFill>
              </a:endParaRPr>
            </a:p>
          </p:txBody>
        </p:sp>
        <p:sp>
          <p:nvSpPr>
            <p:cNvPr id="1883" name="Google Shape;1883;p108"/>
            <p:cNvSpPr/>
            <p:nvPr/>
          </p:nvSpPr>
          <p:spPr>
            <a:xfrm>
              <a:off x="4356692" y="4092167"/>
              <a:ext cx="304776" cy="228582"/>
            </a:xfrm>
            <a:prstGeom prst="flowChartDocument">
              <a:avLst/>
            </a:prstGeom>
            <a:solidFill>
              <a:srgbClr val="1D516C"/>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890" name="Google Shape;1890;p108"/>
            <p:cNvSpPr/>
            <p:nvPr/>
          </p:nvSpPr>
          <p:spPr>
            <a:xfrm>
              <a:off x="4356692" y="3703150"/>
              <a:ext cx="304776" cy="228582"/>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891" name="Google Shape;1891;p108"/>
            <p:cNvCxnSpPr>
              <a:stCxn id="1879" idx="4"/>
            </p:cNvCxnSpPr>
            <p:nvPr/>
          </p:nvCxnSpPr>
          <p:spPr>
            <a:xfrm>
              <a:off x="1934605" y="3822277"/>
              <a:ext cx="2422200" cy="24000"/>
            </a:xfrm>
            <a:prstGeom prst="straightConnector1">
              <a:avLst/>
            </a:prstGeom>
            <a:noFill/>
            <a:ln w="9525" cap="flat" cmpd="sng">
              <a:solidFill>
                <a:srgbClr val="1D516C"/>
              </a:solidFill>
              <a:prstDash val="solid"/>
              <a:round/>
              <a:headEnd type="none" w="sm" len="sm"/>
              <a:tailEnd type="triangle" w="med" len="med"/>
            </a:ln>
          </p:spPr>
        </p:cxnSp>
      </p:grpSp>
      <p:sp>
        <p:nvSpPr>
          <p:cNvPr id="1892" name="Google Shape;1892;p108"/>
          <p:cNvSpPr/>
          <p:nvPr/>
        </p:nvSpPr>
        <p:spPr>
          <a:xfrm>
            <a:off x="3876837" y="2736224"/>
            <a:ext cx="701100" cy="233100"/>
          </a:xfrm>
          <a:prstGeom prst="ellipse">
            <a:avLst/>
          </a:prstGeom>
          <a:solidFill>
            <a:srgbClr val="FFFFFF"/>
          </a:solidFill>
          <a:ln w="25400" cap="flat" cmpd="sng">
            <a:solidFill>
              <a:srgbClr val="69AF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rgbClr val="1D516C"/>
                </a:solidFill>
                <a:latin typeface="Arial"/>
                <a:ea typeface="Arial"/>
                <a:cs typeface="Arial"/>
                <a:sym typeface="Arial"/>
              </a:rPr>
              <a:t>App</a:t>
            </a:r>
            <a:endParaRPr/>
          </a:p>
        </p:txBody>
      </p:sp>
      <p:cxnSp>
        <p:nvCxnSpPr>
          <p:cNvPr id="1893" name="Google Shape;1893;p108"/>
          <p:cNvCxnSpPr>
            <a:stCxn id="1892" idx="4"/>
            <a:endCxn id="1879" idx="1"/>
          </p:cNvCxnSpPr>
          <p:nvPr/>
        </p:nvCxnSpPr>
        <p:spPr>
          <a:xfrm flipH="1">
            <a:off x="4219587" y="2969324"/>
            <a:ext cx="7800" cy="1016700"/>
          </a:xfrm>
          <a:prstGeom prst="straightConnector1">
            <a:avLst/>
          </a:prstGeom>
          <a:noFill/>
          <a:ln w="9525" cap="flat" cmpd="sng">
            <a:solidFill>
              <a:srgbClr val="65AC2F"/>
            </a:solidFill>
            <a:prstDash val="solid"/>
            <a:round/>
            <a:headEnd type="none" w="sm" len="sm"/>
            <a:tailEnd type="triangle" w="med" len="med"/>
          </a:ln>
        </p:spPr>
      </p:cxnSp>
      <p:sp>
        <p:nvSpPr>
          <p:cNvPr id="1894" name="Google Shape;1894;p108"/>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While loading data also capture changes</a:t>
            </a:r>
            <a:endParaRPr sz="1200">
              <a:solidFill>
                <a:schemeClr val="dk1"/>
              </a:solidFill>
              <a:latin typeface="Noto Sans"/>
              <a:ea typeface="Noto Sans"/>
              <a:cs typeface="Noto Sans"/>
              <a:sym typeface="Noto Sans"/>
            </a:endParaRPr>
          </a:p>
        </p:txBody>
      </p:sp>
      <p:sp>
        <p:nvSpPr>
          <p:cNvPr id="1895" name="Google Shape;1895;p108"/>
          <p:cNvSpPr txBox="1"/>
          <p:nvPr/>
        </p:nvSpPr>
        <p:spPr>
          <a:xfrm>
            <a:off x="3569288" y="3574744"/>
            <a:ext cx="740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09"/>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901" name="Google Shape;1901;p109"/>
          <p:cNvGrpSpPr/>
          <p:nvPr/>
        </p:nvGrpSpPr>
        <p:grpSpPr>
          <a:xfrm>
            <a:off x="648321" y="338541"/>
            <a:ext cx="6882000" cy="735185"/>
            <a:chOff x="648321" y="434510"/>
            <a:chExt cx="6882000" cy="735185"/>
          </a:xfrm>
        </p:grpSpPr>
        <p:sp>
          <p:nvSpPr>
            <p:cNvPr id="1902" name="Google Shape;1902;p109"/>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903" name="Google Shape;1903;p109"/>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906" name="Google Shape;1906;p109"/>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1907" name="Google Shape;1907;p109"/>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Noto Sans"/>
                <a:ea typeface="Noto Sans"/>
                <a:cs typeface="Noto Sans"/>
                <a:sym typeface="Noto Sans"/>
              </a:rPr>
              <a:t>Load complete - apply captured changes</a:t>
            </a:r>
            <a:endParaRPr sz="1200">
              <a:solidFill>
                <a:schemeClr val="dk1"/>
              </a:solidFill>
              <a:latin typeface="Noto Sans"/>
              <a:ea typeface="Noto Sans"/>
              <a:cs typeface="Noto Sans"/>
              <a:sym typeface="Noto Sans"/>
            </a:endParaRPr>
          </a:p>
        </p:txBody>
      </p:sp>
      <p:sp>
        <p:nvSpPr>
          <p:cNvPr id="1908" name="Google Shape;1908;p109"/>
          <p:cNvSpPr/>
          <p:nvPr/>
        </p:nvSpPr>
        <p:spPr>
          <a:xfrm rot="735054">
            <a:off x="4777353" y="2843533"/>
            <a:ext cx="3827967" cy="2968917"/>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09" name="Google Shape;1909;p109"/>
          <p:cNvSpPr/>
          <p:nvPr/>
        </p:nvSpPr>
        <p:spPr>
          <a:xfrm>
            <a:off x="3604461"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10" name="Google Shape;1910;p109"/>
          <p:cNvGrpSpPr/>
          <p:nvPr/>
        </p:nvGrpSpPr>
        <p:grpSpPr>
          <a:xfrm>
            <a:off x="3939353" y="4119994"/>
            <a:ext cx="200575" cy="342240"/>
            <a:chOff x="1612643" y="2815537"/>
            <a:chExt cx="320100" cy="546185"/>
          </a:xfrm>
        </p:grpSpPr>
        <p:sp>
          <p:nvSpPr>
            <p:cNvPr id="1911" name="Google Shape;1911;p109"/>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12" name="Google Shape;1912;p109"/>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13" name="Google Shape;1913;p109"/>
          <p:cNvSpPr/>
          <p:nvPr/>
        </p:nvSpPr>
        <p:spPr>
          <a:xfrm>
            <a:off x="5323276" y="3951227"/>
            <a:ext cx="859500" cy="5730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14" name="Google Shape;1914;p109"/>
          <p:cNvSpPr/>
          <p:nvPr/>
        </p:nvSpPr>
        <p:spPr>
          <a:xfrm>
            <a:off x="7089836"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915" name="Google Shape;1915;p109"/>
          <p:cNvCxnSpPr/>
          <p:nvPr/>
        </p:nvCxnSpPr>
        <p:spPr>
          <a:xfrm>
            <a:off x="5845108" y="4173790"/>
            <a:ext cx="1563600" cy="0"/>
          </a:xfrm>
          <a:prstGeom prst="straightConnector1">
            <a:avLst/>
          </a:prstGeom>
          <a:noFill/>
          <a:ln w="9525" cap="flat" cmpd="sng">
            <a:solidFill>
              <a:srgbClr val="1D516C"/>
            </a:solidFill>
            <a:prstDash val="solid"/>
            <a:round/>
            <a:headEnd type="none" w="sm" len="sm"/>
            <a:tailEnd type="triangle" w="med" len="med"/>
          </a:ln>
        </p:spPr>
      </p:cxnSp>
      <p:sp>
        <p:nvSpPr>
          <p:cNvPr id="1916" name="Google Shape;1916;p109"/>
          <p:cNvSpPr txBox="1"/>
          <p:nvPr/>
        </p:nvSpPr>
        <p:spPr>
          <a:xfrm>
            <a:off x="7149570" y="3674328"/>
            <a:ext cx="7401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Target</a:t>
            </a:r>
            <a:endParaRPr sz="1200"/>
          </a:p>
        </p:txBody>
      </p:sp>
      <p:sp>
        <p:nvSpPr>
          <p:cNvPr id="1917" name="Google Shape;1917;p109"/>
          <p:cNvSpPr txBox="1"/>
          <p:nvPr/>
        </p:nvSpPr>
        <p:spPr>
          <a:xfrm>
            <a:off x="5146627" y="3489517"/>
            <a:ext cx="1314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Replication Instance</a:t>
            </a:r>
            <a:endParaRPr sz="1200"/>
          </a:p>
        </p:txBody>
      </p:sp>
      <p:cxnSp>
        <p:nvCxnSpPr>
          <p:cNvPr id="1918" name="Google Shape;1918;p109"/>
          <p:cNvCxnSpPr>
            <a:stCxn id="1912" idx="4"/>
          </p:cNvCxnSpPr>
          <p:nvPr/>
        </p:nvCxnSpPr>
        <p:spPr>
          <a:xfrm>
            <a:off x="4139928" y="4166049"/>
            <a:ext cx="1517700" cy="15000"/>
          </a:xfrm>
          <a:prstGeom prst="straightConnector1">
            <a:avLst/>
          </a:prstGeom>
          <a:noFill/>
          <a:ln w="9525" cap="flat" cmpd="sng">
            <a:solidFill>
              <a:srgbClr val="1D516C"/>
            </a:solidFill>
            <a:prstDash val="solid"/>
            <a:round/>
            <a:headEnd type="none" w="sm" len="sm"/>
            <a:tailEnd type="triangle" w="med" len="med"/>
          </a:ln>
        </p:spPr>
      </p:cxnSp>
      <p:sp>
        <p:nvSpPr>
          <p:cNvPr id="1919" name="Google Shape;1919;p109"/>
          <p:cNvSpPr/>
          <p:nvPr/>
        </p:nvSpPr>
        <p:spPr>
          <a:xfrm>
            <a:off x="5732469" y="4178933"/>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20" name="Google Shape;1920;p109"/>
          <p:cNvSpPr/>
          <p:nvPr/>
        </p:nvSpPr>
        <p:spPr>
          <a:xfrm>
            <a:off x="5708597" y="4151886"/>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21" name="Google Shape;1921;p109"/>
          <p:cNvSpPr/>
          <p:nvPr/>
        </p:nvSpPr>
        <p:spPr>
          <a:xfrm>
            <a:off x="5681363" y="4119922"/>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22" name="Google Shape;1922;p109"/>
          <p:cNvSpPr/>
          <p:nvPr/>
        </p:nvSpPr>
        <p:spPr>
          <a:xfrm>
            <a:off x="5657490" y="4091333"/>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23" name="Google Shape;1923;p109"/>
          <p:cNvGrpSpPr/>
          <p:nvPr/>
        </p:nvGrpSpPr>
        <p:grpSpPr>
          <a:xfrm>
            <a:off x="7419319" y="4119994"/>
            <a:ext cx="200575" cy="342240"/>
            <a:chOff x="1612643" y="2815537"/>
            <a:chExt cx="320100" cy="546185"/>
          </a:xfrm>
        </p:grpSpPr>
        <p:sp>
          <p:nvSpPr>
            <p:cNvPr id="1924" name="Google Shape;1924;p109"/>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25" name="Google Shape;1925;p109"/>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26" name="Google Shape;1926;p109"/>
          <p:cNvSpPr/>
          <p:nvPr/>
        </p:nvSpPr>
        <p:spPr>
          <a:xfrm>
            <a:off x="3666130" y="2760023"/>
            <a:ext cx="763800" cy="254100"/>
          </a:xfrm>
          <a:prstGeom prst="ellipse">
            <a:avLst/>
          </a:prstGeom>
          <a:solidFill>
            <a:srgbClr val="FFFFFF"/>
          </a:solidFill>
          <a:ln w="25400" cap="flat" cmpd="sng">
            <a:solidFill>
              <a:srgbClr val="69AF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1D516C"/>
                </a:solidFill>
                <a:latin typeface="Arial"/>
                <a:ea typeface="Arial"/>
                <a:cs typeface="Arial"/>
                <a:sym typeface="Arial"/>
              </a:rPr>
              <a:t>App</a:t>
            </a:r>
            <a:endParaRPr/>
          </a:p>
        </p:txBody>
      </p:sp>
      <p:cxnSp>
        <p:nvCxnSpPr>
          <p:cNvPr id="1927" name="Google Shape;1927;p109"/>
          <p:cNvCxnSpPr>
            <a:stCxn id="1926" idx="4"/>
            <a:endCxn id="1912" idx="1"/>
          </p:cNvCxnSpPr>
          <p:nvPr/>
        </p:nvCxnSpPr>
        <p:spPr>
          <a:xfrm flipH="1">
            <a:off x="4039630" y="3014123"/>
            <a:ext cx="8400" cy="1105800"/>
          </a:xfrm>
          <a:prstGeom prst="straightConnector1">
            <a:avLst/>
          </a:prstGeom>
          <a:noFill/>
          <a:ln w="9525" cap="flat" cmpd="sng">
            <a:solidFill>
              <a:srgbClr val="65AC2F"/>
            </a:solidFill>
            <a:prstDash val="solid"/>
            <a:round/>
            <a:headEnd type="none" w="sm" len="sm"/>
            <a:tailEnd type="triangle" w="med" len="med"/>
          </a:ln>
        </p:spPr>
      </p:cxnSp>
      <p:sp>
        <p:nvSpPr>
          <p:cNvPr id="1928" name="Google Shape;1928;p109"/>
          <p:cNvSpPr txBox="1"/>
          <p:nvPr/>
        </p:nvSpPr>
        <p:spPr>
          <a:xfrm>
            <a:off x="3416888" y="3650944"/>
            <a:ext cx="740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pic>
        <p:nvPicPr>
          <p:cNvPr id="1933" name="Google Shape;1933;p110"/>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934" name="Google Shape;1934;p110"/>
          <p:cNvGrpSpPr/>
          <p:nvPr/>
        </p:nvGrpSpPr>
        <p:grpSpPr>
          <a:xfrm>
            <a:off x="648321" y="338541"/>
            <a:ext cx="6882000" cy="735185"/>
            <a:chOff x="648321" y="434510"/>
            <a:chExt cx="6882000" cy="735185"/>
          </a:xfrm>
        </p:grpSpPr>
        <p:sp>
          <p:nvSpPr>
            <p:cNvPr id="1935" name="Google Shape;1935;p110"/>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936" name="Google Shape;1936;p110"/>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939" name="Google Shape;1939;p110"/>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1940" name="Google Shape;1940;p110"/>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Changes reach steady state</a:t>
            </a:r>
            <a:endParaRPr sz="1200">
              <a:solidFill>
                <a:schemeClr val="dk1"/>
              </a:solidFill>
              <a:latin typeface="Noto Sans"/>
              <a:ea typeface="Noto Sans"/>
              <a:cs typeface="Noto Sans"/>
              <a:sym typeface="Noto Sans"/>
            </a:endParaRPr>
          </a:p>
        </p:txBody>
      </p:sp>
      <p:sp>
        <p:nvSpPr>
          <p:cNvPr id="1941" name="Google Shape;1941;p110"/>
          <p:cNvSpPr/>
          <p:nvPr/>
        </p:nvSpPr>
        <p:spPr>
          <a:xfrm rot="735054">
            <a:off x="4777353" y="2843533"/>
            <a:ext cx="3827967" cy="2968917"/>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42" name="Google Shape;1942;p110"/>
          <p:cNvSpPr/>
          <p:nvPr/>
        </p:nvSpPr>
        <p:spPr>
          <a:xfrm>
            <a:off x="3604461"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43" name="Google Shape;1943;p110"/>
          <p:cNvGrpSpPr/>
          <p:nvPr/>
        </p:nvGrpSpPr>
        <p:grpSpPr>
          <a:xfrm>
            <a:off x="3939353" y="4119994"/>
            <a:ext cx="200575" cy="342240"/>
            <a:chOff x="1612643" y="2815537"/>
            <a:chExt cx="320100" cy="546185"/>
          </a:xfrm>
        </p:grpSpPr>
        <p:sp>
          <p:nvSpPr>
            <p:cNvPr id="1944" name="Google Shape;1944;p110"/>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45" name="Google Shape;1945;p110"/>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46" name="Google Shape;1946;p110"/>
          <p:cNvSpPr/>
          <p:nvPr/>
        </p:nvSpPr>
        <p:spPr>
          <a:xfrm>
            <a:off x="5323276" y="3951227"/>
            <a:ext cx="859500" cy="5730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47" name="Google Shape;1947;p110"/>
          <p:cNvSpPr/>
          <p:nvPr/>
        </p:nvSpPr>
        <p:spPr>
          <a:xfrm>
            <a:off x="7089836"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948" name="Google Shape;1948;p110"/>
          <p:cNvCxnSpPr/>
          <p:nvPr/>
        </p:nvCxnSpPr>
        <p:spPr>
          <a:xfrm>
            <a:off x="5845108" y="4173790"/>
            <a:ext cx="1563600" cy="0"/>
          </a:xfrm>
          <a:prstGeom prst="straightConnector1">
            <a:avLst/>
          </a:prstGeom>
          <a:noFill/>
          <a:ln w="9525" cap="flat" cmpd="sng">
            <a:solidFill>
              <a:srgbClr val="1D516C"/>
            </a:solidFill>
            <a:prstDash val="solid"/>
            <a:round/>
            <a:headEnd type="none" w="sm" len="sm"/>
            <a:tailEnd type="triangle" w="med" len="med"/>
          </a:ln>
        </p:spPr>
      </p:cxnSp>
      <p:sp>
        <p:nvSpPr>
          <p:cNvPr id="1949" name="Google Shape;1949;p110"/>
          <p:cNvSpPr txBox="1"/>
          <p:nvPr/>
        </p:nvSpPr>
        <p:spPr>
          <a:xfrm>
            <a:off x="7149570" y="3674328"/>
            <a:ext cx="7401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Target</a:t>
            </a:r>
            <a:endParaRPr sz="1200"/>
          </a:p>
        </p:txBody>
      </p:sp>
      <p:sp>
        <p:nvSpPr>
          <p:cNvPr id="1950" name="Google Shape;1950;p110"/>
          <p:cNvSpPr txBox="1"/>
          <p:nvPr/>
        </p:nvSpPr>
        <p:spPr>
          <a:xfrm>
            <a:off x="5146627" y="3489517"/>
            <a:ext cx="1314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Replication Instance</a:t>
            </a:r>
            <a:endParaRPr sz="1200"/>
          </a:p>
        </p:txBody>
      </p:sp>
      <p:cxnSp>
        <p:nvCxnSpPr>
          <p:cNvPr id="1951" name="Google Shape;1951;p110"/>
          <p:cNvCxnSpPr>
            <a:stCxn id="1945" idx="4"/>
          </p:cNvCxnSpPr>
          <p:nvPr/>
        </p:nvCxnSpPr>
        <p:spPr>
          <a:xfrm>
            <a:off x="4139928" y="4166049"/>
            <a:ext cx="1517700" cy="15000"/>
          </a:xfrm>
          <a:prstGeom prst="straightConnector1">
            <a:avLst/>
          </a:prstGeom>
          <a:noFill/>
          <a:ln w="9525" cap="flat" cmpd="sng">
            <a:solidFill>
              <a:srgbClr val="1D516C"/>
            </a:solidFill>
            <a:prstDash val="solid"/>
            <a:round/>
            <a:headEnd type="none" w="sm" len="sm"/>
            <a:tailEnd type="triangle" w="med" len="med"/>
          </a:ln>
        </p:spPr>
      </p:cxnSp>
      <p:sp>
        <p:nvSpPr>
          <p:cNvPr id="1952" name="Google Shape;1952;p110"/>
          <p:cNvSpPr/>
          <p:nvPr/>
        </p:nvSpPr>
        <p:spPr>
          <a:xfrm>
            <a:off x="5657490" y="4091333"/>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53" name="Google Shape;1953;p110"/>
          <p:cNvGrpSpPr/>
          <p:nvPr/>
        </p:nvGrpSpPr>
        <p:grpSpPr>
          <a:xfrm>
            <a:off x="7419319" y="4119994"/>
            <a:ext cx="200575" cy="342240"/>
            <a:chOff x="1612643" y="2815537"/>
            <a:chExt cx="320100" cy="546185"/>
          </a:xfrm>
        </p:grpSpPr>
        <p:sp>
          <p:nvSpPr>
            <p:cNvPr id="1954" name="Google Shape;1954;p110"/>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55" name="Google Shape;1955;p110"/>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56" name="Google Shape;1956;p110"/>
          <p:cNvSpPr/>
          <p:nvPr/>
        </p:nvSpPr>
        <p:spPr>
          <a:xfrm>
            <a:off x="3666130" y="2760023"/>
            <a:ext cx="763800" cy="254100"/>
          </a:xfrm>
          <a:prstGeom prst="ellipse">
            <a:avLst/>
          </a:prstGeom>
          <a:solidFill>
            <a:srgbClr val="FFFFFF"/>
          </a:solidFill>
          <a:ln w="25400" cap="flat" cmpd="sng">
            <a:solidFill>
              <a:srgbClr val="69AF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1D516C"/>
                </a:solidFill>
                <a:latin typeface="Arial"/>
                <a:ea typeface="Arial"/>
                <a:cs typeface="Arial"/>
                <a:sym typeface="Arial"/>
              </a:rPr>
              <a:t>App</a:t>
            </a:r>
            <a:endParaRPr/>
          </a:p>
        </p:txBody>
      </p:sp>
      <p:cxnSp>
        <p:nvCxnSpPr>
          <p:cNvPr id="1957" name="Google Shape;1957;p110"/>
          <p:cNvCxnSpPr>
            <a:stCxn id="1956" idx="4"/>
            <a:endCxn id="1945" idx="1"/>
          </p:cNvCxnSpPr>
          <p:nvPr/>
        </p:nvCxnSpPr>
        <p:spPr>
          <a:xfrm flipH="1">
            <a:off x="4039630" y="3014123"/>
            <a:ext cx="8400" cy="1105800"/>
          </a:xfrm>
          <a:prstGeom prst="straightConnector1">
            <a:avLst/>
          </a:prstGeom>
          <a:noFill/>
          <a:ln w="9525" cap="flat" cmpd="sng">
            <a:solidFill>
              <a:srgbClr val="65AC2F"/>
            </a:solidFill>
            <a:prstDash val="solid"/>
            <a:round/>
            <a:headEnd type="none" w="sm" len="sm"/>
            <a:tailEnd type="triangle" w="med" len="med"/>
          </a:ln>
        </p:spPr>
      </p:cxnSp>
      <p:sp>
        <p:nvSpPr>
          <p:cNvPr id="1958" name="Google Shape;1958;p110"/>
          <p:cNvSpPr txBox="1"/>
          <p:nvPr/>
        </p:nvSpPr>
        <p:spPr>
          <a:xfrm>
            <a:off x="3416888" y="3650944"/>
            <a:ext cx="740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63" name="Google Shape;1963;p111"/>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964" name="Google Shape;1964;p111"/>
          <p:cNvGrpSpPr/>
          <p:nvPr/>
        </p:nvGrpSpPr>
        <p:grpSpPr>
          <a:xfrm>
            <a:off x="648321" y="338541"/>
            <a:ext cx="6882000" cy="735185"/>
            <a:chOff x="648321" y="434510"/>
            <a:chExt cx="6882000" cy="735185"/>
          </a:xfrm>
        </p:grpSpPr>
        <p:sp>
          <p:nvSpPr>
            <p:cNvPr id="1965" name="Google Shape;1965;p111"/>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966" name="Google Shape;1966;p111"/>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969" name="Google Shape;1969;p111"/>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1970" name="Google Shape;1970;p111"/>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Shutdown apps and apply remaining changes</a:t>
            </a:r>
            <a:endParaRPr sz="1200">
              <a:solidFill>
                <a:schemeClr val="dk1"/>
              </a:solidFill>
              <a:latin typeface="Noto Sans"/>
              <a:ea typeface="Noto Sans"/>
              <a:cs typeface="Noto Sans"/>
              <a:sym typeface="Noto Sans"/>
            </a:endParaRPr>
          </a:p>
        </p:txBody>
      </p:sp>
      <p:sp>
        <p:nvSpPr>
          <p:cNvPr id="1971" name="Google Shape;1971;p111"/>
          <p:cNvSpPr/>
          <p:nvPr/>
        </p:nvSpPr>
        <p:spPr>
          <a:xfrm rot="735054">
            <a:off x="4777353" y="2843533"/>
            <a:ext cx="3827967" cy="2968917"/>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72" name="Google Shape;1972;p111"/>
          <p:cNvSpPr/>
          <p:nvPr/>
        </p:nvSpPr>
        <p:spPr>
          <a:xfrm>
            <a:off x="3604461"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73" name="Google Shape;1973;p111"/>
          <p:cNvGrpSpPr/>
          <p:nvPr/>
        </p:nvGrpSpPr>
        <p:grpSpPr>
          <a:xfrm>
            <a:off x="3939353" y="4119994"/>
            <a:ext cx="200575" cy="342240"/>
            <a:chOff x="1612643" y="2815537"/>
            <a:chExt cx="320100" cy="546185"/>
          </a:xfrm>
        </p:grpSpPr>
        <p:sp>
          <p:nvSpPr>
            <p:cNvPr id="1974" name="Google Shape;1974;p111"/>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75" name="Google Shape;1975;p111"/>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76" name="Google Shape;1976;p111"/>
          <p:cNvSpPr/>
          <p:nvPr/>
        </p:nvSpPr>
        <p:spPr>
          <a:xfrm>
            <a:off x="5323276" y="3951227"/>
            <a:ext cx="859500" cy="5730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77" name="Google Shape;1977;p111"/>
          <p:cNvSpPr/>
          <p:nvPr/>
        </p:nvSpPr>
        <p:spPr>
          <a:xfrm>
            <a:off x="7089836"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1978" name="Google Shape;1978;p111"/>
          <p:cNvCxnSpPr/>
          <p:nvPr/>
        </p:nvCxnSpPr>
        <p:spPr>
          <a:xfrm>
            <a:off x="5845108" y="4173790"/>
            <a:ext cx="1563600" cy="0"/>
          </a:xfrm>
          <a:prstGeom prst="straightConnector1">
            <a:avLst/>
          </a:prstGeom>
          <a:noFill/>
          <a:ln w="9525" cap="flat" cmpd="sng">
            <a:solidFill>
              <a:srgbClr val="1D516C"/>
            </a:solidFill>
            <a:prstDash val="solid"/>
            <a:round/>
            <a:headEnd type="none" w="sm" len="sm"/>
            <a:tailEnd type="triangle" w="med" len="med"/>
          </a:ln>
        </p:spPr>
      </p:cxnSp>
      <p:sp>
        <p:nvSpPr>
          <p:cNvPr id="1979" name="Google Shape;1979;p111"/>
          <p:cNvSpPr txBox="1"/>
          <p:nvPr/>
        </p:nvSpPr>
        <p:spPr>
          <a:xfrm>
            <a:off x="3416888" y="3650944"/>
            <a:ext cx="740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
        <p:nvSpPr>
          <p:cNvPr id="1980" name="Google Shape;1980;p111"/>
          <p:cNvSpPr txBox="1"/>
          <p:nvPr/>
        </p:nvSpPr>
        <p:spPr>
          <a:xfrm>
            <a:off x="7149570" y="3674328"/>
            <a:ext cx="7401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Target</a:t>
            </a:r>
            <a:endParaRPr sz="1200"/>
          </a:p>
        </p:txBody>
      </p:sp>
      <p:sp>
        <p:nvSpPr>
          <p:cNvPr id="1981" name="Google Shape;1981;p111"/>
          <p:cNvSpPr txBox="1"/>
          <p:nvPr/>
        </p:nvSpPr>
        <p:spPr>
          <a:xfrm>
            <a:off x="5146627" y="3489517"/>
            <a:ext cx="1314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Replication Instance</a:t>
            </a:r>
            <a:endParaRPr sz="1200"/>
          </a:p>
        </p:txBody>
      </p:sp>
      <p:sp>
        <p:nvSpPr>
          <p:cNvPr id="1982" name="Google Shape;1982;p111"/>
          <p:cNvSpPr/>
          <p:nvPr/>
        </p:nvSpPr>
        <p:spPr>
          <a:xfrm>
            <a:off x="5657490" y="4091333"/>
            <a:ext cx="190944" cy="143208"/>
          </a:xfrm>
          <a:prstGeom prst="flowChartDocument">
            <a:avLst/>
          </a:prstGeom>
          <a:solidFill>
            <a:srgbClr val="FFFF00"/>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1983" name="Google Shape;1983;p111"/>
          <p:cNvGrpSpPr/>
          <p:nvPr/>
        </p:nvGrpSpPr>
        <p:grpSpPr>
          <a:xfrm>
            <a:off x="7419319" y="4119994"/>
            <a:ext cx="200575" cy="342240"/>
            <a:chOff x="1612643" y="2815537"/>
            <a:chExt cx="320100" cy="546185"/>
          </a:xfrm>
        </p:grpSpPr>
        <p:sp>
          <p:nvSpPr>
            <p:cNvPr id="1984" name="Google Shape;1984;p111"/>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985" name="Google Shape;1985;p111"/>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986" name="Google Shape;1986;p111"/>
          <p:cNvSpPr/>
          <p:nvPr/>
        </p:nvSpPr>
        <p:spPr>
          <a:xfrm>
            <a:off x="3666130" y="2760023"/>
            <a:ext cx="763800" cy="254100"/>
          </a:xfrm>
          <a:prstGeom prst="ellipse">
            <a:avLst/>
          </a:prstGeom>
          <a:solidFill>
            <a:srgbClr val="FFFFFF"/>
          </a:solidFill>
          <a:ln w="25400" cap="flat" cmpd="sng">
            <a:solidFill>
              <a:srgbClr val="69AF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1D516C"/>
                </a:solidFill>
                <a:latin typeface="Arial"/>
                <a:ea typeface="Arial"/>
                <a:cs typeface="Arial"/>
                <a:sym typeface="Arial"/>
              </a:rPr>
              <a:t>App</a:t>
            </a:r>
            <a:endParaRPr/>
          </a:p>
        </p:txBody>
      </p:sp>
      <p:cxnSp>
        <p:nvCxnSpPr>
          <p:cNvPr id="1987" name="Google Shape;1987;p111"/>
          <p:cNvCxnSpPr>
            <a:stCxn id="1986" idx="4"/>
            <a:endCxn id="1975" idx="1"/>
          </p:cNvCxnSpPr>
          <p:nvPr/>
        </p:nvCxnSpPr>
        <p:spPr>
          <a:xfrm flipH="1">
            <a:off x="4039630" y="3014123"/>
            <a:ext cx="8400" cy="1105800"/>
          </a:xfrm>
          <a:prstGeom prst="straightConnector1">
            <a:avLst/>
          </a:prstGeom>
          <a:noFill/>
          <a:ln w="9525" cap="flat" cmpd="sng">
            <a:solidFill>
              <a:srgbClr val="65AC2F"/>
            </a:solidFill>
            <a:prstDash val="solid"/>
            <a:round/>
            <a:headEnd type="none" w="sm" len="sm"/>
            <a:tailEnd type="triangle" w="med" len="med"/>
          </a:ln>
        </p:spPr>
      </p:cxnSp>
      <p:sp>
        <p:nvSpPr>
          <p:cNvPr id="1988" name="Google Shape;1988;p111"/>
          <p:cNvSpPr/>
          <p:nvPr/>
        </p:nvSpPr>
        <p:spPr>
          <a:xfrm>
            <a:off x="3914519" y="3489525"/>
            <a:ext cx="267000" cy="303300"/>
          </a:xfrm>
          <a:prstGeom prst="mathMultiply">
            <a:avLst>
              <a:gd name="adj1" fmla="val 2703"/>
            </a:avLst>
          </a:prstGeom>
          <a:solidFill>
            <a:srgbClr val="FF99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pic>
        <p:nvPicPr>
          <p:cNvPr id="1993" name="Google Shape;1993;p112"/>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1994" name="Google Shape;1994;p112"/>
          <p:cNvGrpSpPr/>
          <p:nvPr/>
        </p:nvGrpSpPr>
        <p:grpSpPr>
          <a:xfrm>
            <a:off x="648321" y="338541"/>
            <a:ext cx="6882000" cy="735185"/>
            <a:chOff x="648321" y="434510"/>
            <a:chExt cx="6882000" cy="735185"/>
          </a:xfrm>
        </p:grpSpPr>
        <p:sp>
          <p:nvSpPr>
            <p:cNvPr id="1995" name="Google Shape;1995;p112"/>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#16</a:t>
              </a:r>
              <a:endParaRPr sz="2400" b="1">
                <a:solidFill>
                  <a:schemeClr val="lt1"/>
                </a:solidFill>
                <a:latin typeface="Noto Sans"/>
                <a:ea typeface="Noto Sans"/>
                <a:cs typeface="Noto Sans"/>
                <a:sym typeface="Noto Sans"/>
              </a:endParaRPr>
            </a:p>
          </p:txBody>
        </p:sp>
        <p:sp>
          <p:nvSpPr>
            <p:cNvPr id="1996" name="Google Shape;1996;p112"/>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Data transfer and migration</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1999" name="Google Shape;1999;p112"/>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Steps to migrate</a:t>
            </a:r>
            <a:endParaRPr sz="1600" b="1">
              <a:solidFill>
                <a:schemeClr val="dk1"/>
              </a:solidFill>
              <a:latin typeface="Noto Sans"/>
              <a:ea typeface="Noto Sans"/>
              <a:cs typeface="Noto Sans"/>
              <a:sym typeface="Noto Sans"/>
            </a:endParaRPr>
          </a:p>
        </p:txBody>
      </p:sp>
      <p:sp>
        <p:nvSpPr>
          <p:cNvPr id="2000" name="Google Shape;2000;p112"/>
          <p:cNvSpPr txBox="1"/>
          <p:nvPr/>
        </p:nvSpPr>
        <p:spPr>
          <a:xfrm>
            <a:off x="766775"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Change your application endpoint</a:t>
            </a:r>
            <a:endParaRPr sz="1200">
              <a:solidFill>
                <a:schemeClr val="dk1"/>
              </a:solidFill>
              <a:latin typeface="Noto Sans"/>
              <a:ea typeface="Noto Sans"/>
              <a:cs typeface="Noto Sans"/>
              <a:sym typeface="Noto Sans"/>
            </a:endParaRPr>
          </a:p>
        </p:txBody>
      </p:sp>
      <p:sp>
        <p:nvSpPr>
          <p:cNvPr id="2001" name="Google Shape;2001;p112"/>
          <p:cNvSpPr/>
          <p:nvPr/>
        </p:nvSpPr>
        <p:spPr>
          <a:xfrm rot="735054">
            <a:off x="4777353" y="2843533"/>
            <a:ext cx="3827967" cy="2968917"/>
          </a:xfrm>
          <a:prstGeom prst="cloud">
            <a:avLst/>
          </a:prstGeom>
          <a:solidFill>
            <a:srgbClr val="E9EAEB"/>
          </a:solidFill>
          <a:ln w="25400" cap="flat" cmpd="sng">
            <a:solidFill>
              <a:srgbClr val="1D51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02" name="Google Shape;2002;p112"/>
          <p:cNvSpPr/>
          <p:nvPr/>
        </p:nvSpPr>
        <p:spPr>
          <a:xfrm>
            <a:off x="3604461"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003" name="Google Shape;2003;p112"/>
          <p:cNvGrpSpPr/>
          <p:nvPr/>
        </p:nvGrpSpPr>
        <p:grpSpPr>
          <a:xfrm>
            <a:off x="3939353" y="4119994"/>
            <a:ext cx="200575" cy="342240"/>
            <a:chOff x="1612643" y="2815537"/>
            <a:chExt cx="320100" cy="546185"/>
          </a:xfrm>
        </p:grpSpPr>
        <p:sp>
          <p:nvSpPr>
            <p:cNvPr id="2004" name="Google Shape;2004;p112"/>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05" name="Google Shape;2005;p112"/>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2006" name="Google Shape;2006;p112"/>
          <p:cNvSpPr/>
          <p:nvPr/>
        </p:nvSpPr>
        <p:spPr>
          <a:xfrm>
            <a:off x="5323276" y="3951227"/>
            <a:ext cx="859500" cy="573000"/>
          </a:xfrm>
          <a:prstGeom prst="rect">
            <a:avLst/>
          </a:prstGeom>
          <a:solidFill>
            <a:srgbClr val="00A1C9"/>
          </a:solidFill>
          <a:ln w="25400" cap="flat" cmpd="sng">
            <a:solidFill>
              <a:srgbClr val="0075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07" name="Google Shape;2007;p112"/>
          <p:cNvSpPr/>
          <p:nvPr/>
        </p:nvSpPr>
        <p:spPr>
          <a:xfrm>
            <a:off x="7089836" y="3951227"/>
            <a:ext cx="859500" cy="573000"/>
          </a:xfrm>
          <a:prstGeom prst="rect">
            <a:avLst/>
          </a:prstGeom>
          <a:solidFill>
            <a:srgbClr val="FF9900"/>
          </a:solidFill>
          <a:ln w="25400" cap="flat" cmpd="sng">
            <a:solidFill>
              <a:srgbClr val="BA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08" name="Google Shape;2008;p112"/>
          <p:cNvSpPr txBox="1"/>
          <p:nvPr/>
        </p:nvSpPr>
        <p:spPr>
          <a:xfrm>
            <a:off x="3416888" y="3650944"/>
            <a:ext cx="740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a:t>
            </a:r>
            <a:endParaRPr sz="1200">
              <a:solidFill>
                <a:schemeClr val="dk1"/>
              </a:solidFill>
            </a:endParaRPr>
          </a:p>
        </p:txBody>
      </p:sp>
      <p:sp>
        <p:nvSpPr>
          <p:cNvPr id="2009" name="Google Shape;2009;p112"/>
          <p:cNvSpPr txBox="1"/>
          <p:nvPr/>
        </p:nvSpPr>
        <p:spPr>
          <a:xfrm>
            <a:off x="7149570" y="3674328"/>
            <a:ext cx="7401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Target</a:t>
            </a:r>
            <a:endParaRPr sz="1200"/>
          </a:p>
        </p:txBody>
      </p:sp>
      <p:sp>
        <p:nvSpPr>
          <p:cNvPr id="2010" name="Google Shape;2010;p112"/>
          <p:cNvSpPr txBox="1"/>
          <p:nvPr/>
        </p:nvSpPr>
        <p:spPr>
          <a:xfrm>
            <a:off x="5146627" y="3489517"/>
            <a:ext cx="1314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D516C"/>
                </a:solidFill>
                <a:latin typeface="Arial"/>
                <a:ea typeface="Arial"/>
                <a:cs typeface="Arial"/>
                <a:sym typeface="Arial"/>
              </a:rPr>
              <a:t>Replication Instance</a:t>
            </a:r>
            <a:endParaRPr sz="1200"/>
          </a:p>
        </p:txBody>
      </p:sp>
      <p:grpSp>
        <p:nvGrpSpPr>
          <p:cNvPr id="2011" name="Google Shape;2011;p112"/>
          <p:cNvGrpSpPr/>
          <p:nvPr/>
        </p:nvGrpSpPr>
        <p:grpSpPr>
          <a:xfrm>
            <a:off x="7419319" y="4119994"/>
            <a:ext cx="200575" cy="342240"/>
            <a:chOff x="1612643" y="2815537"/>
            <a:chExt cx="320100" cy="546185"/>
          </a:xfrm>
        </p:grpSpPr>
        <p:sp>
          <p:nvSpPr>
            <p:cNvPr id="2012" name="Google Shape;2012;p112"/>
            <p:cNvSpPr/>
            <p:nvPr/>
          </p:nvSpPr>
          <p:spPr>
            <a:xfrm>
              <a:off x="1612643" y="2904522"/>
              <a:ext cx="320100" cy="457200"/>
            </a:xfrm>
            <a:prstGeom prst="can">
              <a:avLst>
                <a:gd name="adj" fmla="val 25000"/>
              </a:avLst>
            </a:prstGeom>
            <a:solidFill>
              <a:srgbClr val="1D516C"/>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13" name="Google Shape;2013;p112"/>
            <p:cNvSpPr/>
            <p:nvPr/>
          </p:nvSpPr>
          <p:spPr>
            <a:xfrm>
              <a:off x="1612643" y="2815537"/>
              <a:ext cx="320100" cy="147000"/>
            </a:xfrm>
            <a:prstGeom prst="can">
              <a:avLst>
                <a:gd name="adj" fmla="val 25000"/>
              </a:avLst>
            </a:prstGeom>
            <a:solidFill>
              <a:srgbClr val="FFFF00"/>
            </a:solidFill>
            <a:ln w="25400" cap="flat" cmpd="sng">
              <a:solidFill>
                <a:srgbClr val="153B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2014" name="Google Shape;2014;p112"/>
          <p:cNvSpPr/>
          <p:nvPr/>
        </p:nvSpPr>
        <p:spPr>
          <a:xfrm>
            <a:off x="3666130" y="2760023"/>
            <a:ext cx="763800" cy="254100"/>
          </a:xfrm>
          <a:prstGeom prst="ellipse">
            <a:avLst/>
          </a:prstGeom>
          <a:solidFill>
            <a:srgbClr val="FFFFFF"/>
          </a:solidFill>
          <a:ln w="25400" cap="flat" cmpd="sng">
            <a:solidFill>
              <a:srgbClr val="69AF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rgbClr val="1D516C"/>
                </a:solidFill>
                <a:latin typeface="Arial"/>
                <a:ea typeface="Arial"/>
                <a:cs typeface="Arial"/>
                <a:sym typeface="Arial"/>
              </a:rPr>
              <a:t>App</a:t>
            </a:r>
            <a:endParaRPr/>
          </a:p>
        </p:txBody>
      </p:sp>
      <p:cxnSp>
        <p:nvCxnSpPr>
          <p:cNvPr id="2015" name="Google Shape;2015;p112"/>
          <p:cNvCxnSpPr>
            <a:stCxn id="2014" idx="4"/>
            <a:endCxn id="2013" idx="2"/>
          </p:cNvCxnSpPr>
          <p:nvPr/>
        </p:nvCxnSpPr>
        <p:spPr>
          <a:xfrm>
            <a:off x="4048030" y="3014123"/>
            <a:ext cx="3371400" cy="1152000"/>
          </a:xfrm>
          <a:prstGeom prst="straightConnector1">
            <a:avLst/>
          </a:prstGeom>
          <a:noFill/>
          <a:ln w="9525" cap="flat" cmpd="sng">
            <a:solidFill>
              <a:srgbClr val="65AC2F"/>
            </a:solidFill>
            <a:prstDash val="solid"/>
            <a:round/>
            <a:headEnd type="none" w="sm" len="sm"/>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pic>
        <p:nvPicPr>
          <p:cNvPr id="2021" name="Google Shape;2021;p113"/>
          <p:cNvPicPr preferRelativeResize="0"/>
          <p:nvPr/>
        </p:nvPicPr>
        <p:blipFill rotWithShape="1">
          <a:blip r:embed="rId3">
            <a:alphaModFix/>
          </a:blip>
          <a:srcRect l="9734" r="59837"/>
          <a:stretch/>
        </p:blipFill>
        <p:spPr>
          <a:xfrm>
            <a:off x="-1" y="0"/>
            <a:ext cx="4606446" cy="6858000"/>
          </a:xfrm>
          <a:prstGeom prst="rect">
            <a:avLst/>
          </a:prstGeom>
          <a:noFill/>
          <a:ln>
            <a:noFill/>
          </a:ln>
        </p:spPr>
      </p:pic>
      <p:sp>
        <p:nvSpPr>
          <p:cNvPr id="2022" name="Google Shape;2022;p113"/>
          <p:cNvSpPr txBox="1"/>
          <p:nvPr/>
        </p:nvSpPr>
        <p:spPr>
          <a:xfrm>
            <a:off x="4788487" y="2473388"/>
            <a:ext cx="6792900" cy="4617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F3864"/>
              </a:buClr>
              <a:buSzPts val="2400"/>
              <a:buFont typeface="Noto Sans"/>
              <a:buNone/>
            </a:pPr>
            <a:r>
              <a:rPr lang="en-US" sz="2400" b="1">
                <a:solidFill>
                  <a:srgbClr val="1F3864"/>
                </a:solidFill>
                <a:latin typeface="Noto Sans"/>
                <a:ea typeface="Noto Sans"/>
                <a:cs typeface="Noto Sans"/>
                <a:sym typeface="Noto Sans"/>
              </a:rPr>
              <a:t>Test Case #17</a:t>
            </a:r>
            <a:endParaRPr/>
          </a:p>
        </p:txBody>
      </p:sp>
      <p:sp>
        <p:nvSpPr>
          <p:cNvPr id="2023" name="Google Shape;2023;p113"/>
          <p:cNvSpPr txBox="1"/>
          <p:nvPr/>
        </p:nvSpPr>
        <p:spPr>
          <a:xfrm>
            <a:off x="4908550" y="2957038"/>
            <a:ext cx="63978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1F3864"/>
                </a:solidFill>
                <a:latin typeface="Noto Sans"/>
                <a:ea typeface="Noto Sans"/>
                <a:cs typeface="Noto Sans"/>
                <a:sym typeface="Noto Sans"/>
              </a:rPr>
              <a:t>Backup and Recovery</a:t>
            </a:r>
            <a:endParaRPr sz="1600">
              <a:solidFill>
                <a:srgbClr val="1F3864"/>
              </a:solidFill>
              <a:latin typeface="Noto Sans"/>
              <a:ea typeface="Noto Sans"/>
              <a:cs typeface="Noto Sans"/>
              <a:sym typeface="Noto Sans"/>
            </a:endParaRPr>
          </a:p>
          <a:p>
            <a:pPr marL="0" marR="0" lvl="0" indent="0" algn="l" rtl="0">
              <a:spcBef>
                <a:spcPts val="0"/>
              </a:spcBef>
              <a:spcAft>
                <a:spcPts val="0"/>
              </a:spcAft>
              <a:buNone/>
            </a:pPr>
            <a:endParaRPr sz="1600">
              <a:solidFill>
                <a:srgbClr val="1F3864"/>
              </a:solidFill>
              <a:latin typeface="Noto Sans"/>
              <a:ea typeface="Noto Sans"/>
              <a:cs typeface="Noto Sans"/>
              <a:sym typeface="Noto Sans"/>
            </a:endParaRPr>
          </a:p>
        </p:txBody>
      </p:sp>
      <p:pic>
        <p:nvPicPr>
          <p:cNvPr id="2026" name="Google Shape;2026;p113"/>
          <p:cNvPicPr preferRelativeResize="0"/>
          <p:nvPr/>
        </p:nvPicPr>
        <p:blipFill>
          <a:blip r:embed="rId4">
            <a:alphaModFix/>
          </a:blip>
          <a:stretch>
            <a:fillRect/>
          </a:stretch>
        </p:blipFill>
        <p:spPr>
          <a:xfrm>
            <a:off x="204845" y="184291"/>
            <a:ext cx="831800" cy="831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pic>
        <p:nvPicPr>
          <p:cNvPr id="2031" name="Google Shape;2031;p114"/>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032" name="Google Shape;2032;p114"/>
          <p:cNvGrpSpPr/>
          <p:nvPr/>
        </p:nvGrpSpPr>
        <p:grpSpPr>
          <a:xfrm>
            <a:off x="648321" y="338541"/>
            <a:ext cx="6882000" cy="735185"/>
            <a:chOff x="648321" y="434510"/>
            <a:chExt cx="6882000" cy="735185"/>
          </a:xfrm>
        </p:grpSpPr>
        <p:sp>
          <p:nvSpPr>
            <p:cNvPr id="2033" name="Google Shape;2033;p114"/>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#17</a:t>
              </a:r>
              <a:endParaRPr sz="2400" b="1">
                <a:solidFill>
                  <a:schemeClr val="lt1"/>
                </a:solidFill>
                <a:latin typeface="Noto Sans"/>
                <a:ea typeface="Noto Sans"/>
                <a:cs typeface="Noto Sans"/>
                <a:sym typeface="Noto Sans"/>
              </a:endParaRPr>
            </a:p>
          </p:txBody>
        </p:sp>
        <p:sp>
          <p:nvSpPr>
            <p:cNvPr id="2034" name="Google Shape;2034;p114"/>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Backup and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037" name="Google Shape;2037;p114"/>
          <p:cNvSpPr txBox="1"/>
          <p:nvPr/>
        </p:nvSpPr>
        <p:spPr>
          <a:xfrm>
            <a:off x="766775" y="2075425"/>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1. Backup and recovery strategies for critical data.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AWS Backup or custom backup solutions.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2038" name="Google Shape;2038;p114"/>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PoC Detail</a:t>
            </a:r>
            <a:endParaRPr sz="1600" b="1">
              <a:solidFill>
                <a:schemeClr val="dk1"/>
              </a:solidFill>
              <a:latin typeface="Noto Sans"/>
              <a:ea typeface="Noto Sans"/>
              <a:cs typeface="Noto Sans"/>
              <a:sym typeface="Noto Sans"/>
            </a:endParaRPr>
          </a:p>
        </p:txBody>
      </p:sp>
      <p:sp>
        <p:nvSpPr>
          <p:cNvPr id="2039" name="Google Shape;2039;p114"/>
          <p:cNvSpPr txBox="1"/>
          <p:nvPr/>
        </p:nvSpPr>
        <p:spPr>
          <a:xfrm>
            <a:off x="766762" y="3767700"/>
            <a:ext cx="10658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The proposed solution should explain the process and concepts involved in</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Backup and recovery strategies for critical data.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AWS Backup or custom backup solutions.</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2040" name="Google Shape;2040;p114"/>
          <p:cNvSpPr txBox="1"/>
          <p:nvPr/>
        </p:nvSpPr>
        <p:spPr>
          <a:xfrm>
            <a:off x="766787" y="3429000"/>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Expected Result</a:t>
            </a:r>
            <a:endParaRPr sz="1600" b="1">
              <a:solidFill>
                <a:schemeClr val="dk1"/>
              </a:solidFill>
              <a:latin typeface="Noto Sans"/>
              <a:ea typeface="Noto Sans"/>
              <a:cs typeface="Noto Sans"/>
              <a:sym typeface="Noto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5" name="Google Shape;2045;p115"/>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046" name="Google Shape;2046;p115"/>
          <p:cNvGrpSpPr/>
          <p:nvPr/>
        </p:nvGrpSpPr>
        <p:grpSpPr>
          <a:xfrm>
            <a:off x="648321" y="338541"/>
            <a:ext cx="6882000" cy="735185"/>
            <a:chOff x="648321" y="434510"/>
            <a:chExt cx="6882000" cy="735185"/>
          </a:xfrm>
        </p:grpSpPr>
        <p:sp>
          <p:nvSpPr>
            <p:cNvPr id="2047" name="Google Shape;2047;p115"/>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#17</a:t>
              </a:r>
              <a:endParaRPr sz="2400" b="1">
                <a:solidFill>
                  <a:schemeClr val="lt1"/>
                </a:solidFill>
                <a:latin typeface="Noto Sans"/>
                <a:ea typeface="Noto Sans"/>
                <a:cs typeface="Noto Sans"/>
                <a:sym typeface="Noto Sans"/>
              </a:endParaRPr>
            </a:p>
          </p:txBody>
        </p:sp>
        <p:sp>
          <p:nvSpPr>
            <p:cNvPr id="2048" name="Google Shape;2048;p115"/>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Backup and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051" name="Google Shape;2051;p115"/>
          <p:cNvSpPr txBox="1"/>
          <p:nvPr/>
        </p:nvSpPr>
        <p:spPr>
          <a:xfrm>
            <a:off x="766775" y="2075425"/>
            <a:ext cx="10658400" cy="341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1. RDS recommended cycle and backup schedule guide and please.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 </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Daily: Incremental / weekend idle time: full backup</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2. Please tell us the backup target and method.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Target: DB/EC2/Container Image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Backup storage: Save to Snapshot and S3</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3. Please explain the method and decision factors during recovery process and rollback.</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(Answer completed)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Backup is a regional service</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DR is a cross-region method</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Rollback possible with snapshot</a:t>
            </a:r>
            <a:endParaRPr sz="1200">
              <a:solidFill>
                <a:schemeClr val="dk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r>
              <a:rPr lang="en-US" sz="1200">
                <a:solidFill>
                  <a:schemeClr val="dk1"/>
                </a:solidFill>
                <a:latin typeface="Noto Sans"/>
                <a:ea typeface="Noto Sans"/>
                <a:cs typeface="Noto Sans"/>
                <a:sym typeface="Noto Sans"/>
              </a:rPr>
              <a:t>When restoring RDS, it is restored as a new instance. Restoration time is determined depending on the data size.</a:t>
            </a: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a:p>
            <a:pPr marL="0" marR="0" lvl="0" indent="0" algn="l" rtl="0">
              <a:spcBef>
                <a:spcPts val="0"/>
              </a:spcBef>
              <a:spcAft>
                <a:spcPts val="0"/>
              </a:spcAft>
              <a:buNone/>
            </a:pPr>
            <a:endParaRPr sz="1200">
              <a:solidFill>
                <a:schemeClr val="dk1"/>
              </a:solidFill>
              <a:latin typeface="Noto Sans"/>
              <a:ea typeface="Noto Sans"/>
              <a:cs typeface="Noto Sans"/>
              <a:sym typeface="Noto Sans"/>
            </a:endParaRPr>
          </a:p>
        </p:txBody>
      </p:sp>
      <p:sp>
        <p:nvSpPr>
          <p:cNvPr id="2052" name="Google Shape;2052;p115"/>
          <p:cNvSpPr txBox="1"/>
          <p:nvPr/>
        </p:nvSpPr>
        <p:spPr>
          <a:xfrm>
            <a:off x="766800" y="1736725"/>
            <a:ext cx="10658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Noto Sans"/>
                <a:ea typeface="Noto Sans"/>
                <a:cs typeface="Noto Sans"/>
                <a:sym typeface="Noto Sans"/>
              </a:rPr>
              <a:t>Question</a:t>
            </a:r>
            <a:endParaRPr sz="1600" b="1">
              <a:solidFill>
                <a:schemeClr val="dk1"/>
              </a:solidFill>
              <a:latin typeface="Noto Sans"/>
              <a:ea typeface="Noto Sans"/>
              <a:cs typeface="Noto Sans"/>
              <a:sym typeface="Noto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pic>
        <p:nvPicPr>
          <p:cNvPr id="2057" name="Google Shape;2057;p116"/>
          <p:cNvPicPr preferRelativeResize="0"/>
          <p:nvPr/>
        </p:nvPicPr>
        <p:blipFill rotWithShape="1">
          <a:blip r:embed="rId3">
            <a:alphaModFix/>
          </a:blip>
          <a:srcRect l="9736" t="80446" r="9728"/>
          <a:stretch/>
        </p:blipFill>
        <p:spPr>
          <a:xfrm>
            <a:off x="-2" y="-1"/>
            <a:ext cx="12192000" cy="1340952"/>
          </a:xfrm>
          <a:prstGeom prst="rect">
            <a:avLst/>
          </a:prstGeom>
          <a:noFill/>
          <a:ln>
            <a:noFill/>
          </a:ln>
        </p:spPr>
      </p:pic>
      <p:grpSp>
        <p:nvGrpSpPr>
          <p:cNvPr id="2058" name="Google Shape;2058;p116"/>
          <p:cNvGrpSpPr/>
          <p:nvPr/>
        </p:nvGrpSpPr>
        <p:grpSpPr>
          <a:xfrm>
            <a:off x="648321" y="338541"/>
            <a:ext cx="6882000" cy="735185"/>
            <a:chOff x="648321" y="434510"/>
            <a:chExt cx="6882000" cy="735185"/>
          </a:xfrm>
        </p:grpSpPr>
        <p:sp>
          <p:nvSpPr>
            <p:cNvPr id="2059" name="Google Shape;2059;p116"/>
            <p:cNvSpPr txBox="1"/>
            <p:nvPr/>
          </p:nvSpPr>
          <p:spPr>
            <a:xfrm>
              <a:off x="648321" y="434510"/>
              <a:ext cx="68820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SzPts val="1100"/>
                <a:buNone/>
              </a:pPr>
              <a:r>
                <a:rPr lang="en-US" sz="2400" b="1">
                  <a:solidFill>
                    <a:schemeClr val="lt1"/>
                  </a:solidFill>
                  <a:latin typeface="Noto Sans"/>
                  <a:ea typeface="Noto Sans"/>
                  <a:cs typeface="Noto Sans"/>
                  <a:sym typeface="Noto Sans"/>
                </a:rPr>
                <a:t>Test Case #17</a:t>
              </a:r>
              <a:endParaRPr sz="2400" b="1">
                <a:solidFill>
                  <a:schemeClr val="lt1"/>
                </a:solidFill>
                <a:latin typeface="Noto Sans"/>
                <a:ea typeface="Noto Sans"/>
                <a:cs typeface="Noto Sans"/>
                <a:sym typeface="Noto Sans"/>
              </a:endParaRPr>
            </a:p>
          </p:txBody>
        </p:sp>
        <p:sp>
          <p:nvSpPr>
            <p:cNvPr id="2060" name="Google Shape;2060;p116"/>
            <p:cNvSpPr txBox="1"/>
            <p:nvPr/>
          </p:nvSpPr>
          <p:spPr>
            <a:xfrm>
              <a:off x="756079" y="929395"/>
              <a:ext cx="5731500" cy="240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100"/>
                <a:buFont typeface="Arial"/>
                <a:buNone/>
              </a:pPr>
              <a:r>
                <a:rPr lang="en-US" sz="1600">
                  <a:solidFill>
                    <a:schemeClr val="lt1"/>
                  </a:solidFill>
                  <a:latin typeface="Noto Sans"/>
                  <a:ea typeface="Noto Sans"/>
                  <a:cs typeface="Noto Sans"/>
                  <a:sym typeface="Noto Sans"/>
                </a:rPr>
                <a:t>Backup and Recovery</a:t>
              </a:r>
              <a:endParaRPr sz="1600">
                <a:solidFill>
                  <a:schemeClr val="lt1"/>
                </a:solidFill>
                <a:latin typeface="Noto Sans"/>
                <a:ea typeface="Noto Sans"/>
                <a:cs typeface="Noto Sans"/>
                <a:sym typeface="Noto Sans"/>
              </a:endParaRPr>
            </a:p>
            <a:p>
              <a:pPr marL="0" marR="0" lvl="0" indent="0" algn="l" rtl="0">
                <a:spcBef>
                  <a:spcPts val="0"/>
                </a:spcBef>
                <a:spcAft>
                  <a:spcPts val="0"/>
                </a:spcAft>
                <a:buClr>
                  <a:schemeClr val="dk1"/>
                </a:buClr>
                <a:buSzPts val="1100"/>
                <a:buFont typeface="Arial"/>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SzPts val="1100"/>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a:p>
              <a:pPr marL="0" marR="0" lvl="0" indent="0" algn="l" rtl="0">
                <a:spcBef>
                  <a:spcPts val="0"/>
                </a:spcBef>
                <a:spcAft>
                  <a:spcPts val="0"/>
                </a:spcAft>
                <a:buNone/>
              </a:pPr>
              <a:endParaRPr sz="1600">
                <a:solidFill>
                  <a:schemeClr val="lt1"/>
                </a:solidFill>
                <a:latin typeface="Noto Sans"/>
                <a:ea typeface="Noto Sans"/>
                <a:cs typeface="Noto Sans"/>
                <a:sym typeface="Noto Sans"/>
              </a:endParaRPr>
            </a:p>
          </p:txBody>
        </p:sp>
      </p:grpSp>
      <p:sp>
        <p:nvSpPr>
          <p:cNvPr id="2063" name="Google Shape;2063;p116"/>
          <p:cNvSpPr txBox="1"/>
          <p:nvPr/>
        </p:nvSpPr>
        <p:spPr>
          <a:xfrm>
            <a:off x="620187" y="2075425"/>
            <a:ext cx="10658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200">
                <a:solidFill>
                  <a:schemeClr val="dk1"/>
                </a:solidFill>
                <a:latin typeface="Noto Sans"/>
                <a:ea typeface="Noto Sans"/>
                <a:cs typeface="Noto Sans"/>
                <a:sym typeface="Noto Sans"/>
              </a:rPr>
              <a:t>Backup operations unified across AWS services</a:t>
            </a:r>
            <a:endParaRPr sz="1200">
              <a:solidFill>
                <a:schemeClr val="dk1"/>
              </a:solidFill>
              <a:latin typeface="Noto Sans"/>
              <a:ea typeface="Noto Sans"/>
              <a:cs typeface="Noto Sans"/>
              <a:sym typeface="Noto Sans"/>
            </a:endParaRPr>
          </a:p>
        </p:txBody>
      </p:sp>
      <p:sp>
        <p:nvSpPr>
          <p:cNvPr id="2064" name="Google Shape;2064;p116"/>
          <p:cNvSpPr txBox="1"/>
          <p:nvPr/>
        </p:nvSpPr>
        <p:spPr>
          <a:xfrm>
            <a:off x="680050" y="1736725"/>
            <a:ext cx="1074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US" sz="1600" b="1">
                <a:solidFill>
                  <a:schemeClr val="dk1"/>
                </a:solidFill>
                <a:latin typeface="Noto Sans"/>
                <a:ea typeface="Noto Sans"/>
                <a:cs typeface="Noto Sans"/>
                <a:sym typeface="Noto Sans"/>
              </a:rPr>
              <a:t>AWS Backup – meeting the challenges</a:t>
            </a:r>
            <a:endParaRPr sz="1600" b="1">
              <a:solidFill>
                <a:schemeClr val="dk1"/>
              </a:solidFill>
              <a:latin typeface="Noto Sans"/>
              <a:ea typeface="Noto Sans"/>
              <a:cs typeface="Noto Sans"/>
              <a:sym typeface="Noto Sans"/>
            </a:endParaRPr>
          </a:p>
        </p:txBody>
      </p:sp>
      <p:grpSp>
        <p:nvGrpSpPr>
          <p:cNvPr id="2065" name="Google Shape;2065;p116"/>
          <p:cNvGrpSpPr/>
          <p:nvPr/>
        </p:nvGrpSpPr>
        <p:grpSpPr>
          <a:xfrm>
            <a:off x="9262208" y="2582445"/>
            <a:ext cx="709807" cy="582705"/>
            <a:chOff x="4425628" y="2669794"/>
            <a:chExt cx="1384720" cy="684729"/>
          </a:xfrm>
        </p:grpSpPr>
        <p:sp>
          <p:nvSpPr>
            <p:cNvPr id="2066" name="Google Shape;2066;p116"/>
            <p:cNvSpPr/>
            <p:nvPr/>
          </p:nvSpPr>
          <p:spPr>
            <a:xfrm>
              <a:off x="4425628" y="2669794"/>
              <a:ext cx="724533" cy="633966"/>
            </a:xfrm>
            <a:custGeom>
              <a:avLst/>
              <a:gdLst/>
              <a:ahLst/>
              <a:cxnLst/>
              <a:rect l="l" t="t" r="r" b="b"/>
              <a:pathLst>
                <a:path w="180232" h="157703" extrusionOk="0">
                  <a:moveTo>
                    <a:pt x="4828" y="156095"/>
                  </a:moveTo>
                  <a:lnTo>
                    <a:pt x="20920" y="156095"/>
                  </a:lnTo>
                  <a:lnTo>
                    <a:pt x="78530" y="44736"/>
                  </a:lnTo>
                  <a:lnTo>
                    <a:pt x="123266" y="133887"/>
                  </a:lnTo>
                  <a:lnTo>
                    <a:pt x="176371" y="4828"/>
                  </a:ln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grpSp>
          <p:nvGrpSpPr>
            <p:cNvPr id="2067" name="Google Shape;2067;p116"/>
            <p:cNvGrpSpPr/>
            <p:nvPr/>
          </p:nvGrpSpPr>
          <p:grpSpPr>
            <a:xfrm>
              <a:off x="5306146" y="2875507"/>
              <a:ext cx="149534" cy="362032"/>
              <a:chOff x="5237176" y="2708614"/>
              <a:chExt cx="245823" cy="595153"/>
            </a:xfrm>
          </p:grpSpPr>
          <p:sp>
            <p:nvSpPr>
              <p:cNvPr id="2068" name="Google Shape;2068;p116"/>
              <p:cNvSpPr/>
              <p:nvPr/>
            </p:nvSpPr>
            <p:spPr>
              <a:xfrm>
                <a:off x="5237176" y="2760367"/>
                <a:ext cx="245823" cy="465773"/>
              </a:xfrm>
              <a:custGeom>
                <a:avLst/>
                <a:gdLst/>
                <a:ahLst/>
                <a:cxnLst/>
                <a:rect l="l" t="t" r="r" b="b"/>
                <a:pathLst>
                  <a:path w="61150" h="115864" extrusionOk="0">
                    <a:moveTo>
                      <a:pt x="4828" y="85932"/>
                    </a:moveTo>
                    <a:cubicBezTo>
                      <a:pt x="4828" y="101059"/>
                      <a:pt x="17058" y="112967"/>
                      <a:pt x="31863" y="112967"/>
                    </a:cubicBezTo>
                    <a:cubicBezTo>
                      <a:pt x="46667" y="112967"/>
                      <a:pt x="58898" y="100737"/>
                      <a:pt x="58898" y="85932"/>
                    </a:cubicBezTo>
                    <a:cubicBezTo>
                      <a:pt x="58898" y="71128"/>
                      <a:pt x="46667" y="61150"/>
                      <a:pt x="31863" y="58898"/>
                    </a:cubicBezTo>
                    <a:cubicBezTo>
                      <a:pt x="17058" y="56323"/>
                      <a:pt x="4828" y="46667"/>
                      <a:pt x="4828" y="31863"/>
                    </a:cubicBezTo>
                    <a:cubicBezTo>
                      <a:pt x="4828" y="16736"/>
                      <a:pt x="17058" y="4828"/>
                      <a:pt x="31863" y="4828"/>
                    </a:cubicBezTo>
                    <a:cubicBezTo>
                      <a:pt x="46667" y="4828"/>
                      <a:pt x="58898" y="17058"/>
                      <a:pt x="58898" y="31863"/>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69" name="Google Shape;2069;p116"/>
              <p:cNvSpPr/>
              <p:nvPr/>
            </p:nvSpPr>
            <p:spPr>
              <a:xfrm>
                <a:off x="5339396" y="2708614"/>
                <a:ext cx="38813" cy="595153"/>
              </a:xfrm>
              <a:custGeom>
                <a:avLst/>
                <a:gdLst/>
                <a:ahLst/>
                <a:cxnLst/>
                <a:rect l="l" t="t" r="r" b="b"/>
                <a:pathLst>
                  <a:path w="9655" h="148048" extrusionOk="0">
                    <a:moveTo>
                      <a:pt x="4828" y="4828"/>
                    </a:moveTo>
                    <a:lnTo>
                      <a:pt x="4828" y="143221"/>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grpSp>
        <p:grpSp>
          <p:nvGrpSpPr>
            <p:cNvPr id="2070" name="Google Shape;2070;p116"/>
            <p:cNvGrpSpPr/>
            <p:nvPr/>
          </p:nvGrpSpPr>
          <p:grpSpPr>
            <a:xfrm>
              <a:off x="4889684" y="2761673"/>
              <a:ext cx="920663" cy="592850"/>
              <a:chOff x="6132732" y="4567075"/>
              <a:chExt cx="467318" cy="300924"/>
            </a:xfrm>
          </p:grpSpPr>
          <p:sp>
            <p:nvSpPr>
              <p:cNvPr id="2071" name="Google Shape;2071;p116"/>
              <p:cNvSpPr/>
              <p:nvPr/>
            </p:nvSpPr>
            <p:spPr>
              <a:xfrm>
                <a:off x="6132732" y="4842252"/>
                <a:ext cx="344373" cy="25747"/>
              </a:xfrm>
              <a:custGeom>
                <a:avLst/>
                <a:gdLst/>
                <a:ahLst/>
                <a:cxnLst/>
                <a:rect l="l" t="t" r="r" b="b"/>
                <a:pathLst>
                  <a:path w="344373" h="25747" extrusionOk="0">
                    <a:moveTo>
                      <a:pt x="340512" y="22207"/>
                    </a:moveTo>
                    <a:lnTo>
                      <a:pt x="4828" y="22207"/>
                    </a:lnTo>
                    <a:lnTo>
                      <a:pt x="4828" y="4828"/>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2" name="Google Shape;2072;p116"/>
              <p:cNvSpPr/>
              <p:nvPr/>
            </p:nvSpPr>
            <p:spPr>
              <a:xfrm>
                <a:off x="6358667" y="4567075"/>
                <a:ext cx="241383" cy="299315"/>
              </a:xfrm>
              <a:custGeom>
                <a:avLst/>
                <a:gdLst/>
                <a:ahLst/>
                <a:cxnLst/>
                <a:rect l="l" t="t" r="r" b="b"/>
                <a:pathLst>
                  <a:path w="241383" h="299315" extrusionOk="0">
                    <a:moveTo>
                      <a:pt x="4828" y="4828"/>
                    </a:moveTo>
                    <a:lnTo>
                      <a:pt x="238809" y="4828"/>
                    </a:lnTo>
                    <a:lnTo>
                      <a:pt x="238809" y="297384"/>
                    </a:lnTo>
                    <a:lnTo>
                      <a:pt x="192463" y="297384"/>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3" name="Google Shape;2073;p116"/>
              <p:cNvSpPr/>
              <p:nvPr/>
            </p:nvSpPr>
            <p:spPr>
              <a:xfrm>
                <a:off x="6265976" y="4567075"/>
                <a:ext cx="67587" cy="9655"/>
              </a:xfrm>
              <a:custGeom>
                <a:avLst/>
                <a:gdLst/>
                <a:ahLst/>
                <a:cxnLst/>
                <a:rect l="l" t="t" r="r" b="b"/>
                <a:pathLst>
                  <a:path w="67587" h="9655" extrusionOk="0">
                    <a:moveTo>
                      <a:pt x="4828" y="4828"/>
                    </a:moveTo>
                    <a:lnTo>
                      <a:pt x="63725" y="4828"/>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4" name="Google Shape;2074;p116"/>
              <p:cNvSpPr/>
              <p:nvPr/>
            </p:nvSpPr>
            <p:spPr>
              <a:xfrm>
                <a:off x="6243768" y="4610524"/>
                <a:ext cx="312189" cy="212417"/>
              </a:xfrm>
              <a:custGeom>
                <a:avLst/>
                <a:gdLst/>
                <a:ahLst/>
                <a:cxnLst/>
                <a:rect l="l" t="t" r="r" b="b"/>
                <a:pathLst>
                  <a:path w="312189" h="212417" extrusionOk="0">
                    <a:moveTo>
                      <a:pt x="39909" y="4828"/>
                    </a:moveTo>
                    <a:lnTo>
                      <a:pt x="307362" y="4828"/>
                    </a:lnTo>
                    <a:lnTo>
                      <a:pt x="307362" y="210486"/>
                    </a:lnTo>
                    <a:lnTo>
                      <a:pt x="4828" y="210486"/>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grpSp>
      </p:grpSp>
      <p:grpSp>
        <p:nvGrpSpPr>
          <p:cNvPr id="2075" name="Google Shape;2075;p116"/>
          <p:cNvGrpSpPr/>
          <p:nvPr/>
        </p:nvGrpSpPr>
        <p:grpSpPr>
          <a:xfrm>
            <a:off x="5461615" y="2529993"/>
            <a:ext cx="632785" cy="635157"/>
            <a:chOff x="2743" y="1481"/>
            <a:chExt cx="276" cy="277"/>
          </a:xfrm>
        </p:grpSpPr>
        <p:sp>
          <p:nvSpPr>
            <p:cNvPr id="2076" name="Google Shape;2076;p116"/>
            <p:cNvSpPr/>
            <p:nvPr/>
          </p:nvSpPr>
          <p:spPr>
            <a:xfrm>
              <a:off x="2969" y="1680"/>
              <a:ext cx="44" cy="44"/>
            </a:xfrm>
            <a:custGeom>
              <a:avLst/>
              <a:gdLst/>
              <a:ahLst/>
              <a:cxnLst/>
              <a:rect l="l" t="t" r="r" b="b"/>
              <a:pathLst>
                <a:path w="44" h="44" extrusionOk="0">
                  <a:moveTo>
                    <a:pt x="0" y="0"/>
                  </a:moveTo>
                  <a:lnTo>
                    <a:pt x="0" y="44"/>
                  </a:lnTo>
                  <a:lnTo>
                    <a:pt x="44" y="44"/>
                  </a:lnTo>
                </a:path>
              </a:pathLst>
            </a:custGeom>
            <a:noFill/>
            <a:ln w="19050" cap="rnd" cmpd="sng">
              <a:solidFill>
                <a:schemeClr val="dk1"/>
              </a:solidFill>
              <a:prstDash val="solid"/>
              <a:round/>
              <a:headEnd type="none" w="sm" len="sm"/>
              <a:tailEnd type="none" w="med" len="med"/>
            </a:ln>
          </p:spPr>
          <p:txBody>
            <a:bodyPr spcFirstLastPara="1" wrap="square" lIns="76200" tIns="38100" rIns="76200" bIns="38100" anchor="t"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7" name="Google Shape;2077;p116"/>
            <p:cNvSpPr/>
            <p:nvPr/>
          </p:nvSpPr>
          <p:spPr>
            <a:xfrm>
              <a:off x="2748" y="1514"/>
              <a:ext cx="44" cy="45"/>
            </a:xfrm>
            <a:custGeom>
              <a:avLst/>
              <a:gdLst/>
              <a:ahLst/>
              <a:cxnLst/>
              <a:rect l="l" t="t" r="r" b="b"/>
              <a:pathLst>
                <a:path w="44" h="45" extrusionOk="0">
                  <a:moveTo>
                    <a:pt x="0" y="0"/>
                  </a:moveTo>
                  <a:lnTo>
                    <a:pt x="44" y="0"/>
                  </a:lnTo>
                  <a:lnTo>
                    <a:pt x="44" y="45"/>
                  </a:lnTo>
                </a:path>
              </a:pathLst>
            </a:custGeom>
            <a:noFill/>
            <a:ln w="19050" cap="rnd" cmpd="sng">
              <a:solidFill>
                <a:schemeClr val="dk1"/>
              </a:solidFill>
              <a:prstDash val="solid"/>
              <a:round/>
              <a:headEnd type="none" w="sm" len="sm"/>
              <a:tailEnd type="none" w="med" len="med"/>
            </a:ln>
          </p:spPr>
          <p:txBody>
            <a:bodyPr spcFirstLastPara="1" wrap="square" lIns="76200" tIns="38100" rIns="76200" bIns="38100" anchor="t"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8" name="Google Shape;2078;p116"/>
            <p:cNvSpPr/>
            <p:nvPr/>
          </p:nvSpPr>
          <p:spPr>
            <a:xfrm>
              <a:off x="2827" y="1481"/>
              <a:ext cx="192" cy="243"/>
            </a:xfrm>
            <a:custGeom>
              <a:avLst/>
              <a:gdLst/>
              <a:ahLst/>
              <a:cxnLst/>
              <a:rect l="l" t="t" r="r" b="b"/>
              <a:pathLst>
                <a:path w="139" h="176" extrusionOk="0">
                  <a:moveTo>
                    <a:pt x="104" y="176"/>
                  </a:moveTo>
                  <a:cubicBezTo>
                    <a:pt x="125" y="158"/>
                    <a:pt x="139" y="130"/>
                    <a:pt x="139" y="100"/>
                  </a:cubicBezTo>
                  <a:cubicBezTo>
                    <a:pt x="139" y="45"/>
                    <a:pt x="94" y="0"/>
                    <a:pt x="39" y="0"/>
                  </a:cubicBezTo>
                  <a:cubicBezTo>
                    <a:pt x="25" y="0"/>
                    <a:pt x="12" y="3"/>
                    <a:pt x="0" y="8"/>
                  </a:cubicBezTo>
                </a:path>
              </a:pathLst>
            </a:custGeom>
            <a:noFill/>
            <a:ln w="19050" cap="rnd" cmpd="sng">
              <a:solidFill>
                <a:schemeClr val="dk1"/>
              </a:solidFill>
              <a:prstDash val="solid"/>
              <a:round/>
              <a:headEnd type="none" w="sm" len="sm"/>
              <a:tailEnd type="none" w="sm" len="sm"/>
            </a:ln>
          </p:spPr>
          <p:txBody>
            <a:bodyPr spcFirstLastPara="1" wrap="square" lIns="76200" tIns="38100" rIns="76200" bIns="38100" anchor="t"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79" name="Google Shape;2079;p116"/>
            <p:cNvSpPr/>
            <p:nvPr/>
          </p:nvSpPr>
          <p:spPr>
            <a:xfrm>
              <a:off x="2743" y="1514"/>
              <a:ext cx="192" cy="244"/>
            </a:xfrm>
            <a:custGeom>
              <a:avLst/>
              <a:gdLst/>
              <a:ahLst/>
              <a:cxnLst/>
              <a:rect l="l" t="t" r="r" b="b"/>
              <a:pathLst>
                <a:path w="139" h="176" extrusionOk="0">
                  <a:moveTo>
                    <a:pt x="35" y="0"/>
                  </a:moveTo>
                  <a:cubicBezTo>
                    <a:pt x="14" y="18"/>
                    <a:pt x="0" y="46"/>
                    <a:pt x="0" y="76"/>
                  </a:cubicBezTo>
                  <a:cubicBezTo>
                    <a:pt x="0" y="131"/>
                    <a:pt x="45" y="176"/>
                    <a:pt x="100" y="176"/>
                  </a:cubicBezTo>
                  <a:cubicBezTo>
                    <a:pt x="114" y="176"/>
                    <a:pt x="127" y="173"/>
                    <a:pt x="139" y="168"/>
                  </a:cubicBezTo>
                </a:path>
              </a:pathLst>
            </a:custGeom>
            <a:noFill/>
            <a:ln w="19050" cap="rnd" cmpd="sng">
              <a:solidFill>
                <a:schemeClr val="dk1"/>
              </a:solidFill>
              <a:prstDash val="solid"/>
              <a:round/>
              <a:headEnd type="none" w="sm" len="sm"/>
              <a:tailEnd type="none" w="sm" len="sm"/>
            </a:ln>
          </p:spPr>
          <p:txBody>
            <a:bodyPr spcFirstLastPara="1" wrap="square" lIns="76200" tIns="38100" rIns="76200" bIns="38100" anchor="t"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sp>
          <p:nvSpPr>
            <p:cNvPr id="2080" name="Google Shape;2080;p116"/>
            <p:cNvSpPr/>
            <p:nvPr/>
          </p:nvSpPr>
          <p:spPr>
            <a:xfrm>
              <a:off x="2820" y="1547"/>
              <a:ext cx="122" cy="155"/>
            </a:xfrm>
            <a:custGeom>
              <a:avLst/>
              <a:gdLst/>
              <a:ahLst/>
              <a:cxnLst/>
              <a:rect l="l" t="t" r="r" b="b"/>
              <a:pathLst>
                <a:path w="88" h="112" extrusionOk="0">
                  <a:moveTo>
                    <a:pt x="44" y="112"/>
                  </a:moveTo>
                  <a:cubicBezTo>
                    <a:pt x="44" y="112"/>
                    <a:pt x="88" y="93"/>
                    <a:pt x="88" y="56"/>
                  </a:cubicBezTo>
                  <a:cubicBezTo>
                    <a:pt x="88" y="12"/>
                    <a:pt x="88" y="12"/>
                    <a:pt x="88" y="12"/>
                  </a:cubicBezTo>
                  <a:cubicBezTo>
                    <a:pt x="88" y="12"/>
                    <a:pt x="68" y="0"/>
                    <a:pt x="44" y="0"/>
                  </a:cubicBezTo>
                  <a:cubicBezTo>
                    <a:pt x="20" y="0"/>
                    <a:pt x="0" y="12"/>
                    <a:pt x="0" y="12"/>
                  </a:cubicBezTo>
                  <a:cubicBezTo>
                    <a:pt x="0" y="56"/>
                    <a:pt x="0" y="56"/>
                    <a:pt x="0" y="56"/>
                  </a:cubicBezTo>
                  <a:cubicBezTo>
                    <a:pt x="0" y="93"/>
                    <a:pt x="44" y="112"/>
                    <a:pt x="44" y="112"/>
                  </a:cubicBezTo>
                  <a:close/>
                </a:path>
              </a:pathLst>
            </a:custGeom>
            <a:noFill/>
            <a:ln w="19050" cap="rnd" cmpd="sng">
              <a:solidFill>
                <a:schemeClr val="dk1"/>
              </a:solidFill>
              <a:prstDash val="solid"/>
              <a:round/>
              <a:headEnd type="none" w="sm" len="sm"/>
              <a:tailEnd type="none" w="sm" len="sm"/>
            </a:ln>
          </p:spPr>
          <p:txBody>
            <a:bodyPr spcFirstLastPara="1" wrap="square" lIns="76200" tIns="38100" rIns="76200" bIns="38100" anchor="t" anchorCtr="0">
              <a:noAutofit/>
            </a:bodyPr>
            <a:lstStyle/>
            <a:p>
              <a:pPr marL="0" marR="0" lvl="0" indent="0" algn="l" rtl="0">
                <a:spcBef>
                  <a:spcPts val="0"/>
                </a:spcBef>
                <a:spcAft>
                  <a:spcPts val="0"/>
                </a:spcAft>
                <a:buNone/>
              </a:pPr>
              <a:endParaRPr sz="2400">
                <a:solidFill>
                  <a:srgbClr val="FFFFFF"/>
                </a:solidFill>
                <a:latin typeface="Arial"/>
                <a:ea typeface="Arial"/>
                <a:cs typeface="Arial"/>
                <a:sym typeface="Arial"/>
              </a:endParaRPr>
            </a:p>
          </p:txBody>
        </p:sp>
      </p:grpSp>
      <p:grpSp>
        <p:nvGrpSpPr>
          <p:cNvPr id="2081" name="Google Shape;2081;p116"/>
          <p:cNvGrpSpPr/>
          <p:nvPr/>
        </p:nvGrpSpPr>
        <p:grpSpPr>
          <a:xfrm>
            <a:off x="2120982" y="2543876"/>
            <a:ext cx="632741" cy="621274"/>
            <a:chOff x="2245899" y="2466875"/>
            <a:chExt cx="939900" cy="939900"/>
          </a:xfrm>
        </p:grpSpPr>
        <p:sp>
          <p:nvSpPr>
            <p:cNvPr id="2082" name="Google Shape;2082;p116"/>
            <p:cNvSpPr/>
            <p:nvPr/>
          </p:nvSpPr>
          <p:spPr>
            <a:xfrm>
              <a:off x="2245899" y="2466875"/>
              <a:ext cx="939900" cy="939900"/>
            </a:xfrm>
            <a:prstGeom prst="ellipse">
              <a:avLst/>
            </a:prstGeom>
            <a:noFill/>
            <a:ln w="15875" cap="flat" cmpd="sng">
              <a:solidFill>
                <a:schemeClr val="dk1"/>
              </a:solidFill>
              <a:prstDash val="solid"/>
              <a:miter lim="800000"/>
              <a:headEnd type="none" w="sm" len="sm"/>
              <a:tailEnd type="none" w="sm" len="sm"/>
            </a:ln>
          </p:spPr>
          <p:txBody>
            <a:bodyPr spcFirstLastPara="1" wrap="square" lIns="152400" tIns="121900" rIns="152400" bIns="121900" anchor="t" anchorCtr="0">
              <a:noAutofit/>
            </a:bodyPr>
            <a:lstStyle/>
            <a:p>
              <a:pPr marL="0" marR="0" lvl="0" indent="0" algn="ctr" rtl="0">
                <a:lnSpc>
                  <a:spcPct val="90000"/>
                </a:lnSpc>
                <a:spcBef>
                  <a:spcPts val="0"/>
                </a:spcBef>
                <a:spcAft>
                  <a:spcPts val="0"/>
                </a:spcAft>
                <a:buNone/>
              </a:pPr>
              <a:endParaRPr sz="2000">
                <a:solidFill>
                  <a:srgbClr val="FFFFFF"/>
                </a:solidFill>
                <a:latin typeface="Arial"/>
                <a:ea typeface="Arial"/>
                <a:cs typeface="Arial"/>
                <a:sym typeface="Arial"/>
              </a:endParaRPr>
            </a:p>
          </p:txBody>
        </p:sp>
        <p:grpSp>
          <p:nvGrpSpPr>
            <p:cNvPr id="2083" name="Google Shape;2083;p116"/>
            <p:cNvGrpSpPr/>
            <p:nvPr/>
          </p:nvGrpSpPr>
          <p:grpSpPr>
            <a:xfrm>
              <a:off x="2401843" y="2752184"/>
              <a:ext cx="634162" cy="387757"/>
              <a:chOff x="11257615" y="3738414"/>
              <a:chExt cx="528468" cy="323131"/>
            </a:xfrm>
          </p:grpSpPr>
          <p:sp>
            <p:nvSpPr>
              <p:cNvPr id="2084" name="Google Shape;2084;p116"/>
              <p:cNvSpPr/>
              <p:nvPr/>
            </p:nvSpPr>
            <p:spPr>
              <a:xfrm>
                <a:off x="11645759" y="3811794"/>
                <a:ext cx="74024" cy="205980"/>
              </a:xfrm>
              <a:custGeom>
                <a:avLst/>
                <a:gdLst/>
                <a:ahLst/>
                <a:cxnLst/>
                <a:rect l="l" t="t" r="r" b="b"/>
                <a:pathLst>
                  <a:path w="74024" h="205980" extrusionOk="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85" name="Google Shape;2085;p116"/>
              <p:cNvSpPr/>
              <p:nvPr/>
            </p:nvSpPr>
            <p:spPr>
              <a:xfrm>
                <a:off x="11583509" y="3815248"/>
                <a:ext cx="199543" cy="199543"/>
              </a:xfrm>
              <a:custGeom>
                <a:avLst/>
                <a:gdLst/>
                <a:ahLst/>
                <a:cxnLst/>
                <a:rect l="l" t="t" r="r" b="b"/>
                <a:pathLst>
                  <a:path w="199543" h="199543" extrusionOk="0">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86" name="Google Shape;2086;p116"/>
              <p:cNvSpPr/>
              <p:nvPr/>
            </p:nvSpPr>
            <p:spPr>
              <a:xfrm>
                <a:off x="11580103" y="3877451"/>
                <a:ext cx="205980" cy="74024"/>
              </a:xfrm>
              <a:custGeom>
                <a:avLst/>
                <a:gdLst/>
                <a:ahLst/>
                <a:cxnLst/>
                <a:rect l="l" t="t" r="r" b="b"/>
                <a:pathLst>
                  <a:path w="205980" h="74024" extrusionOk="0">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87" name="Google Shape;2087;p116"/>
              <p:cNvSpPr/>
              <p:nvPr/>
            </p:nvSpPr>
            <p:spPr>
              <a:xfrm>
                <a:off x="11583509" y="3815248"/>
                <a:ext cx="199543" cy="199543"/>
              </a:xfrm>
              <a:custGeom>
                <a:avLst/>
                <a:gdLst/>
                <a:ahLst/>
                <a:cxnLst/>
                <a:rect l="l" t="t" r="r" b="b"/>
                <a:pathLst>
                  <a:path w="199543" h="199543" extrusionOk="0">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88" name="Google Shape;2088;p116"/>
              <p:cNvSpPr/>
              <p:nvPr/>
            </p:nvSpPr>
            <p:spPr>
              <a:xfrm>
                <a:off x="11661212" y="3892898"/>
                <a:ext cx="45058" cy="45058"/>
              </a:xfrm>
              <a:custGeom>
                <a:avLst/>
                <a:gdLst/>
                <a:ahLst/>
                <a:cxnLst/>
                <a:rect l="l" t="t" r="r" b="b"/>
                <a:pathLst>
                  <a:path w="45058" h="45058" extrusionOk="0">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89" name="Google Shape;2089;p116"/>
              <p:cNvSpPr/>
              <p:nvPr/>
            </p:nvSpPr>
            <p:spPr>
              <a:xfrm>
                <a:off x="11337754" y="3794415"/>
                <a:ext cx="9655" cy="267130"/>
              </a:xfrm>
              <a:custGeom>
                <a:avLst/>
                <a:gdLst/>
                <a:ahLst/>
                <a:cxnLst/>
                <a:rect l="l" t="t" r="r" b="b"/>
                <a:pathLst>
                  <a:path w="9655" h="267130" extrusionOk="0">
                    <a:moveTo>
                      <a:pt x="5793" y="265200"/>
                    </a:moveTo>
                    <a:lnTo>
                      <a:pt x="4828" y="4828"/>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0" name="Google Shape;2090;p116"/>
              <p:cNvSpPr/>
              <p:nvPr/>
            </p:nvSpPr>
            <p:spPr>
              <a:xfrm>
                <a:off x="11278213" y="3753862"/>
                <a:ext cx="32184" cy="32184"/>
              </a:xfrm>
              <a:custGeom>
                <a:avLst/>
                <a:gdLst/>
                <a:ahLst/>
                <a:cxnLst/>
                <a:rect l="l" t="t" r="r" b="b"/>
                <a:pathLst>
                  <a:path w="32184" h="32184" extrusionOk="0">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1" name="Google Shape;2091;p116"/>
              <p:cNvSpPr/>
              <p:nvPr/>
            </p:nvSpPr>
            <p:spPr>
              <a:xfrm>
                <a:off x="11313938" y="3753862"/>
                <a:ext cx="32184" cy="32184"/>
              </a:xfrm>
              <a:custGeom>
                <a:avLst/>
                <a:gdLst/>
                <a:ahLst/>
                <a:cxnLst/>
                <a:rect l="l" t="t" r="r" b="b"/>
                <a:pathLst>
                  <a:path w="32184" h="32184" extrusionOk="0">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2" name="Google Shape;2092;p116"/>
              <p:cNvSpPr/>
              <p:nvPr/>
            </p:nvSpPr>
            <p:spPr>
              <a:xfrm>
                <a:off x="11349662" y="3753862"/>
                <a:ext cx="32184" cy="32184"/>
              </a:xfrm>
              <a:custGeom>
                <a:avLst/>
                <a:gdLst/>
                <a:ahLst/>
                <a:cxnLst/>
                <a:rect l="l" t="t" r="r" b="b"/>
                <a:pathLst>
                  <a:path w="32184" h="32184" extrusionOk="0">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3" name="Google Shape;2093;p116"/>
              <p:cNvSpPr/>
              <p:nvPr/>
            </p:nvSpPr>
            <p:spPr>
              <a:xfrm>
                <a:off x="11447825" y="3860393"/>
                <a:ext cx="141611" cy="9655"/>
              </a:xfrm>
              <a:custGeom>
                <a:avLst/>
                <a:gdLst/>
                <a:ahLst/>
                <a:cxnLst/>
                <a:rect l="l" t="t" r="r" b="b"/>
                <a:pathLst>
                  <a:path w="141611" h="9655" extrusionOk="0">
                    <a:moveTo>
                      <a:pt x="4828" y="5471"/>
                    </a:moveTo>
                    <a:lnTo>
                      <a:pt x="138715" y="4828"/>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4" name="Google Shape;2094;p116"/>
              <p:cNvSpPr/>
              <p:nvPr/>
            </p:nvSpPr>
            <p:spPr>
              <a:xfrm>
                <a:off x="11394001" y="3845190"/>
                <a:ext cx="41839" cy="41839"/>
              </a:xfrm>
              <a:custGeom>
                <a:avLst/>
                <a:gdLst/>
                <a:ahLst/>
                <a:cxnLst/>
                <a:rect l="l" t="t" r="r" b="b"/>
                <a:pathLst>
                  <a:path w="41839" h="41839" extrusionOk="0">
                    <a:moveTo>
                      <a:pt x="4846" y="4965"/>
                    </a:moveTo>
                    <a:lnTo>
                      <a:pt x="37030" y="4846"/>
                    </a:lnTo>
                    <a:lnTo>
                      <a:pt x="37149" y="37030"/>
                    </a:lnTo>
                    <a:lnTo>
                      <a:pt x="4965" y="3714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5" name="Google Shape;2095;p116"/>
              <p:cNvSpPr/>
              <p:nvPr/>
            </p:nvSpPr>
            <p:spPr>
              <a:xfrm>
                <a:off x="11394323" y="3908594"/>
                <a:ext cx="41839" cy="41839"/>
              </a:xfrm>
              <a:custGeom>
                <a:avLst/>
                <a:gdLst/>
                <a:ahLst/>
                <a:cxnLst/>
                <a:rect l="l" t="t" r="r" b="b"/>
                <a:pathLst>
                  <a:path w="41839" h="41839" extrusionOk="0">
                    <a:moveTo>
                      <a:pt x="4846" y="4965"/>
                    </a:moveTo>
                    <a:lnTo>
                      <a:pt x="37030" y="4846"/>
                    </a:lnTo>
                    <a:lnTo>
                      <a:pt x="37149" y="37030"/>
                    </a:lnTo>
                    <a:lnTo>
                      <a:pt x="4965" y="3714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6" name="Google Shape;2096;p116"/>
              <p:cNvSpPr/>
              <p:nvPr/>
            </p:nvSpPr>
            <p:spPr>
              <a:xfrm>
                <a:off x="11448147" y="3987521"/>
                <a:ext cx="148048" cy="9655"/>
              </a:xfrm>
              <a:custGeom>
                <a:avLst/>
                <a:gdLst/>
                <a:ahLst/>
                <a:cxnLst/>
                <a:rect l="l" t="t" r="r" b="b"/>
                <a:pathLst>
                  <a:path w="148048" h="9655" extrusionOk="0">
                    <a:moveTo>
                      <a:pt x="4828" y="5471"/>
                    </a:moveTo>
                    <a:lnTo>
                      <a:pt x="143221" y="4828"/>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7" name="Google Shape;2097;p116"/>
              <p:cNvSpPr/>
              <p:nvPr/>
            </p:nvSpPr>
            <p:spPr>
              <a:xfrm>
                <a:off x="11394323" y="3972320"/>
                <a:ext cx="41839" cy="41839"/>
              </a:xfrm>
              <a:custGeom>
                <a:avLst/>
                <a:gdLst/>
                <a:ahLst/>
                <a:cxnLst/>
                <a:rect l="l" t="t" r="r" b="b"/>
                <a:pathLst>
                  <a:path w="41839" h="41839" extrusionOk="0">
                    <a:moveTo>
                      <a:pt x="4846" y="4965"/>
                    </a:moveTo>
                    <a:lnTo>
                      <a:pt x="37030" y="4846"/>
                    </a:lnTo>
                    <a:lnTo>
                      <a:pt x="37149" y="37030"/>
                    </a:lnTo>
                    <a:lnTo>
                      <a:pt x="4965" y="37149"/>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8" name="Google Shape;2098;p116"/>
              <p:cNvSpPr/>
              <p:nvPr/>
            </p:nvSpPr>
            <p:spPr>
              <a:xfrm>
                <a:off x="11447825" y="3927015"/>
                <a:ext cx="125519" cy="9655"/>
              </a:xfrm>
              <a:custGeom>
                <a:avLst/>
                <a:gdLst/>
                <a:ahLst/>
                <a:cxnLst/>
                <a:rect l="l" t="t" r="r" b="b"/>
                <a:pathLst>
                  <a:path w="125519" h="9655" extrusionOk="0">
                    <a:moveTo>
                      <a:pt x="4828" y="5471"/>
                    </a:moveTo>
                    <a:lnTo>
                      <a:pt x="121335" y="4828"/>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099" name="Google Shape;2099;p116"/>
              <p:cNvSpPr/>
              <p:nvPr/>
            </p:nvSpPr>
            <p:spPr>
              <a:xfrm>
                <a:off x="11257937" y="3794415"/>
                <a:ext cx="434490" cy="9655"/>
              </a:xfrm>
              <a:custGeom>
                <a:avLst/>
                <a:gdLst/>
                <a:ahLst/>
                <a:cxnLst/>
                <a:rect l="l" t="t" r="r" b="b"/>
                <a:pathLst>
                  <a:path w="434490" h="9655" extrusionOk="0">
                    <a:moveTo>
                      <a:pt x="4828" y="4828"/>
                    </a:moveTo>
                    <a:lnTo>
                      <a:pt x="430628" y="4828"/>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sp>
            <p:nvSpPr>
              <p:cNvPr id="2100" name="Google Shape;2100;p116"/>
              <p:cNvSpPr/>
              <p:nvPr/>
            </p:nvSpPr>
            <p:spPr>
              <a:xfrm>
                <a:off x="11257615" y="3738414"/>
                <a:ext cx="434490" cy="321844"/>
              </a:xfrm>
              <a:custGeom>
                <a:avLst/>
                <a:gdLst/>
                <a:ahLst/>
                <a:cxnLst/>
                <a:rect l="l" t="t" r="r" b="b"/>
                <a:pathLst>
                  <a:path w="434490" h="321844" extrusionOk="0">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80">
                  <a:solidFill>
                    <a:srgbClr val="FFFFFF"/>
                  </a:solidFill>
                  <a:latin typeface="Arial"/>
                  <a:ea typeface="Arial"/>
                  <a:cs typeface="Arial"/>
                  <a:sym typeface="Arial"/>
                </a:endParaRPr>
              </a:p>
            </p:txBody>
          </p:sp>
        </p:grpSp>
      </p:grpSp>
      <p:cxnSp>
        <p:nvCxnSpPr>
          <p:cNvPr id="2101" name="Google Shape;2101;p116"/>
          <p:cNvCxnSpPr/>
          <p:nvPr/>
        </p:nvCxnSpPr>
        <p:spPr>
          <a:xfrm>
            <a:off x="3961675" y="2989301"/>
            <a:ext cx="35700" cy="3203100"/>
          </a:xfrm>
          <a:prstGeom prst="straightConnector1">
            <a:avLst/>
          </a:prstGeom>
          <a:noFill/>
          <a:ln w="12700" cap="flat" cmpd="sng">
            <a:solidFill>
              <a:schemeClr val="dk1"/>
            </a:solidFill>
            <a:prstDash val="solid"/>
            <a:miter lim="800000"/>
            <a:headEnd type="none" w="sm" len="sm"/>
            <a:tailEnd type="none" w="sm" len="sm"/>
          </a:ln>
        </p:spPr>
      </p:cxnSp>
      <p:cxnSp>
        <p:nvCxnSpPr>
          <p:cNvPr id="2102" name="Google Shape;2102;p116"/>
          <p:cNvCxnSpPr/>
          <p:nvPr/>
        </p:nvCxnSpPr>
        <p:spPr>
          <a:xfrm>
            <a:off x="7839538" y="2989301"/>
            <a:ext cx="1500" cy="3203100"/>
          </a:xfrm>
          <a:prstGeom prst="straightConnector1">
            <a:avLst/>
          </a:prstGeom>
          <a:noFill/>
          <a:ln w="12700" cap="flat" cmpd="sng">
            <a:solidFill>
              <a:schemeClr val="dk1"/>
            </a:solidFill>
            <a:prstDash val="solid"/>
            <a:miter lim="800000"/>
            <a:headEnd type="none" w="sm" len="sm"/>
            <a:tailEnd type="none" w="sm" len="sm"/>
          </a:ln>
        </p:spPr>
      </p:cxnSp>
      <p:sp>
        <p:nvSpPr>
          <p:cNvPr id="2103" name="Google Shape;2103;p116"/>
          <p:cNvSpPr/>
          <p:nvPr/>
        </p:nvSpPr>
        <p:spPr>
          <a:xfrm>
            <a:off x="1787578" y="5526122"/>
            <a:ext cx="22098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Automated backup </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scheduling</a:t>
            </a:r>
            <a:endParaRPr sz="1200">
              <a:solidFill>
                <a:srgbClr val="262626"/>
              </a:solidFill>
            </a:endParaRPr>
          </a:p>
        </p:txBody>
      </p:sp>
      <p:sp>
        <p:nvSpPr>
          <p:cNvPr id="2104" name="Google Shape;2104;p116"/>
          <p:cNvSpPr/>
          <p:nvPr/>
        </p:nvSpPr>
        <p:spPr>
          <a:xfrm>
            <a:off x="680044" y="4365922"/>
            <a:ext cx="23058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Policy- and tag-based </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backup solution </a:t>
            </a:r>
            <a:endParaRPr sz="1200">
              <a:solidFill>
                <a:srgbClr val="262626"/>
              </a:solidFill>
            </a:endParaRPr>
          </a:p>
        </p:txBody>
      </p:sp>
      <p:grpSp>
        <p:nvGrpSpPr>
          <p:cNvPr id="2105" name="Google Shape;2105;p116"/>
          <p:cNvGrpSpPr/>
          <p:nvPr/>
        </p:nvGrpSpPr>
        <p:grpSpPr>
          <a:xfrm>
            <a:off x="1577296" y="3806025"/>
            <a:ext cx="511394" cy="487353"/>
            <a:chOff x="400920" y="305284"/>
            <a:chExt cx="428626" cy="518516"/>
          </a:xfrm>
        </p:grpSpPr>
        <p:sp>
          <p:nvSpPr>
            <p:cNvPr id="2106" name="Google Shape;2106;p116"/>
            <p:cNvSpPr/>
            <p:nvPr/>
          </p:nvSpPr>
          <p:spPr>
            <a:xfrm>
              <a:off x="594909" y="490020"/>
              <a:ext cx="234637" cy="333780"/>
            </a:xfrm>
            <a:custGeom>
              <a:avLst/>
              <a:gdLst/>
              <a:ahLst/>
              <a:cxnLst/>
              <a:rect l="l" t="t" r="r" b="b"/>
              <a:pathLst>
                <a:path w="234637" h="333780" extrusionOk="0">
                  <a:moveTo>
                    <a:pt x="4957" y="318909"/>
                  </a:moveTo>
                  <a:lnTo>
                    <a:pt x="4957" y="15202"/>
                  </a:lnTo>
                  <a:cubicBezTo>
                    <a:pt x="4957" y="9584"/>
                    <a:pt x="9584" y="4957"/>
                    <a:pt x="15202" y="4957"/>
                  </a:cubicBezTo>
                  <a:lnTo>
                    <a:pt x="155324" y="4957"/>
                  </a:lnTo>
                  <a:lnTo>
                    <a:pt x="230672" y="80306"/>
                  </a:lnTo>
                  <a:lnTo>
                    <a:pt x="230672" y="318909"/>
                  </a:lnTo>
                  <a:cubicBezTo>
                    <a:pt x="230672" y="324527"/>
                    <a:pt x="226046" y="329154"/>
                    <a:pt x="220427" y="329154"/>
                  </a:cubicBezTo>
                  <a:lnTo>
                    <a:pt x="15202" y="329154"/>
                  </a:lnTo>
                  <a:cubicBezTo>
                    <a:pt x="9584" y="329154"/>
                    <a:pt x="4957" y="324527"/>
                    <a:pt x="4957" y="318909"/>
                  </a:cubicBezTo>
                  <a:close/>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07" name="Google Shape;2107;p116"/>
            <p:cNvSpPr/>
            <p:nvPr/>
          </p:nvSpPr>
          <p:spPr>
            <a:xfrm>
              <a:off x="745276" y="490020"/>
              <a:ext cx="82619" cy="82619"/>
            </a:xfrm>
            <a:custGeom>
              <a:avLst/>
              <a:gdLst/>
              <a:ahLst/>
              <a:cxnLst/>
              <a:rect l="l" t="t" r="r" b="b"/>
              <a:pathLst>
                <a:path w="82619" h="82619" extrusionOk="0">
                  <a:moveTo>
                    <a:pt x="4957" y="80306"/>
                  </a:moveTo>
                  <a:lnTo>
                    <a:pt x="80306" y="80306"/>
                  </a:lnTo>
                  <a:lnTo>
                    <a:pt x="4957" y="4957"/>
                  </a:lnTo>
                  <a:close/>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08" name="Google Shape;2108;p116"/>
            <p:cNvSpPr/>
            <p:nvPr/>
          </p:nvSpPr>
          <p:spPr>
            <a:xfrm>
              <a:off x="627957" y="626177"/>
              <a:ext cx="168542" cy="9914"/>
            </a:xfrm>
            <a:custGeom>
              <a:avLst/>
              <a:gdLst/>
              <a:ahLst/>
              <a:cxnLst/>
              <a:rect l="l" t="t" r="r" b="b"/>
              <a:pathLst>
                <a:path w="168542" h="9914" extrusionOk="0">
                  <a:moveTo>
                    <a:pt x="4957" y="4957"/>
                  </a:moveTo>
                  <a:lnTo>
                    <a:pt x="16457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09" name="Google Shape;2109;p116"/>
            <p:cNvSpPr/>
            <p:nvPr/>
          </p:nvSpPr>
          <p:spPr>
            <a:xfrm>
              <a:off x="627957" y="670460"/>
              <a:ext cx="168542" cy="9914"/>
            </a:xfrm>
            <a:custGeom>
              <a:avLst/>
              <a:gdLst/>
              <a:ahLst/>
              <a:cxnLst/>
              <a:rect l="l" t="t" r="r" b="b"/>
              <a:pathLst>
                <a:path w="168542" h="9914" extrusionOk="0">
                  <a:moveTo>
                    <a:pt x="4957" y="4957"/>
                  </a:moveTo>
                  <a:lnTo>
                    <a:pt x="16457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0" name="Google Shape;2110;p116"/>
            <p:cNvSpPr/>
            <p:nvPr/>
          </p:nvSpPr>
          <p:spPr>
            <a:xfrm>
              <a:off x="627957" y="714744"/>
              <a:ext cx="168542" cy="9914"/>
            </a:xfrm>
            <a:custGeom>
              <a:avLst/>
              <a:gdLst/>
              <a:ahLst/>
              <a:cxnLst/>
              <a:rect l="l" t="t" r="r" b="b"/>
              <a:pathLst>
                <a:path w="168542" h="9914" extrusionOk="0">
                  <a:moveTo>
                    <a:pt x="4957" y="4957"/>
                  </a:moveTo>
                  <a:lnTo>
                    <a:pt x="16457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1" name="Google Shape;2111;p116"/>
            <p:cNvSpPr/>
            <p:nvPr/>
          </p:nvSpPr>
          <p:spPr>
            <a:xfrm>
              <a:off x="627957" y="759028"/>
              <a:ext cx="168542" cy="9914"/>
            </a:xfrm>
            <a:custGeom>
              <a:avLst/>
              <a:gdLst/>
              <a:ahLst/>
              <a:cxnLst/>
              <a:rect l="l" t="t" r="r" b="b"/>
              <a:pathLst>
                <a:path w="168542" h="9914" extrusionOk="0">
                  <a:moveTo>
                    <a:pt x="4957" y="4957"/>
                  </a:moveTo>
                  <a:lnTo>
                    <a:pt x="16457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2" name="Google Shape;2112;p116"/>
            <p:cNvSpPr/>
            <p:nvPr/>
          </p:nvSpPr>
          <p:spPr>
            <a:xfrm>
              <a:off x="627957" y="581893"/>
              <a:ext cx="99142" cy="9914"/>
            </a:xfrm>
            <a:custGeom>
              <a:avLst/>
              <a:gdLst/>
              <a:ahLst/>
              <a:cxnLst/>
              <a:rect l="l" t="t" r="r" b="b"/>
              <a:pathLst>
                <a:path w="99142" h="9914" extrusionOk="0">
                  <a:moveTo>
                    <a:pt x="4957" y="4957"/>
                  </a:moveTo>
                  <a:lnTo>
                    <a:pt x="9517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3" name="Google Shape;2113;p116"/>
            <p:cNvSpPr/>
            <p:nvPr/>
          </p:nvSpPr>
          <p:spPr>
            <a:xfrm>
              <a:off x="434959" y="439127"/>
              <a:ext cx="168542" cy="36352"/>
            </a:xfrm>
            <a:custGeom>
              <a:avLst/>
              <a:gdLst/>
              <a:ahLst/>
              <a:cxnLst/>
              <a:rect l="l" t="t" r="r" b="b"/>
              <a:pathLst>
                <a:path w="168542" h="36352" extrusionOk="0">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24920" y="33378"/>
                    <a:pt x="140452" y="33048"/>
                  </a:cubicBezTo>
                  <a:cubicBezTo>
                    <a:pt x="157637" y="32717"/>
                    <a:pt x="159950" y="11897"/>
                    <a:pt x="165568" y="5618"/>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4" name="Google Shape;2114;p116"/>
            <p:cNvSpPr/>
            <p:nvPr/>
          </p:nvSpPr>
          <p:spPr>
            <a:xfrm>
              <a:off x="434959" y="381624"/>
              <a:ext cx="105752" cy="36352"/>
            </a:xfrm>
            <a:custGeom>
              <a:avLst/>
              <a:gdLst/>
              <a:ahLst/>
              <a:cxnLst/>
              <a:rect l="l" t="t" r="r" b="b"/>
              <a:pathLst>
                <a:path w="105752" h="36352" extrusionOk="0">
                  <a:moveTo>
                    <a:pt x="4957" y="5949"/>
                  </a:moveTo>
                  <a:cubicBezTo>
                    <a:pt x="9914" y="12889"/>
                    <a:pt x="14541" y="33048"/>
                    <a:pt x="28421" y="32387"/>
                  </a:cubicBezTo>
                  <a:cubicBezTo>
                    <a:pt x="42962" y="31726"/>
                    <a:pt x="42301" y="4957"/>
                    <a:pt x="57833" y="4957"/>
                  </a:cubicBezTo>
                  <a:cubicBezTo>
                    <a:pt x="74688" y="4957"/>
                    <a:pt x="67748" y="33048"/>
                    <a:pt x="85263" y="33048"/>
                  </a:cubicBezTo>
                  <a:cubicBezTo>
                    <a:pt x="93855" y="33048"/>
                    <a:pt x="98151" y="22472"/>
                    <a:pt x="100795" y="15202"/>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5" name="Google Shape;2115;p116"/>
            <p:cNvSpPr/>
            <p:nvPr/>
          </p:nvSpPr>
          <p:spPr>
            <a:xfrm>
              <a:off x="400920" y="305284"/>
              <a:ext cx="171847" cy="333780"/>
            </a:xfrm>
            <a:custGeom>
              <a:avLst/>
              <a:gdLst/>
              <a:ahLst/>
              <a:cxnLst/>
              <a:rect l="l" t="t" r="r" b="b"/>
              <a:pathLst>
                <a:path w="171847" h="333780" extrusionOk="0">
                  <a:moveTo>
                    <a:pt x="155324" y="4957"/>
                  </a:moveTo>
                  <a:lnTo>
                    <a:pt x="13880" y="4957"/>
                  </a:lnTo>
                  <a:cubicBezTo>
                    <a:pt x="8923" y="4957"/>
                    <a:pt x="4957" y="8923"/>
                    <a:pt x="4957" y="13880"/>
                  </a:cubicBezTo>
                  <a:lnTo>
                    <a:pt x="4957" y="320231"/>
                  </a:lnTo>
                  <a:cubicBezTo>
                    <a:pt x="4957" y="325188"/>
                    <a:pt x="8923" y="329154"/>
                    <a:pt x="13880" y="329154"/>
                  </a:cubicBezTo>
                  <a:lnTo>
                    <a:pt x="168543" y="329154"/>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6" name="Google Shape;2116;p116"/>
            <p:cNvSpPr/>
            <p:nvPr/>
          </p:nvSpPr>
          <p:spPr>
            <a:xfrm>
              <a:off x="551286" y="305284"/>
              <a:ext cx="82619" cy="82619"/>
            </a:xfrm>
            <a:custGeom>
              <a:avLst/>
              <a:gdLst/>
              <a:ahLst/>
              <a:cxnLst/>
              <a:rect l="l" t="t" r="r" b="b"/>
              <a:pathLst>
                <a:path w="82619" h="82619" extrusionOk="0">
                  <a:moveTo>
                    <a:pt x="4957" y="80306"/>
                  </a:moveTo>
                  <a:lnTo>
                    <a:pt x="80306" y="80306"/>
                  </a:lnTo>
                  <a:lnTo>
                    <a:pt x="4957" y="4957"/>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7" name="Google Shape;2117;p116"/>
            <p:cNvSpPr/>
            <p:nvPr/>
          </p:nvSpPr>
          <p:spPr>
            <a:xfrm>
              <a:off x="626635" y="380633"/>
              <a:ext cx="9914" cy="92533"/>
            </a:xfrm>
            <a:custGeom>
              <a:avLst/>
              <a:gdLst/>
              <a:ahLst/>
              <a:cxnLst/>
              <a:rect l="l" t="t" r="r" b="b"/>
              <a:pathLst>
                <a:path w="9914" h="92533" extrusionOk="0">
                  <a:moveTo>
                    <a:pt x="4957" y="8790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8" name="Google Shape;2118;p116"/>
            <p:cNvSpPr/>
            <p:nvPr/>
          </p:nvSpPr>
          <p:spPr>
            <a:xfrm>
              <a:off x="434959" y="489690"/>
              <a:ext cx="145409" cy="36352"/>
            </a:xfrm>
            <a:custGeom>
              <a:avLst/>
              <a:gdLst/>
              <a:ahLst/>
              <a:cxnLst/>
              <a:rect l="l" t="t" r="r" b="b"/>
              <a:pathLst>
                <a:path w="145409" h="36352" extrusionOk="0">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36817" y="27099"/>
                    <a:pt x="140452" y="33048"/>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19" name="Google Shape;2119;p116"/>
            <p:cNvSpPr/>
            <p:nvPr/>
          </p:nvSpPr>
          <p:spPr>
            <a:xfrm>
              <a:off x="434298" y="547854"/>
              <a:ext cx="145409" cy="36352"/>
            </a:xfrm>
            <a:custGeom>
              <a:avLst/>
              <a:gdLst/>
              <a:ahLst/>
              <a:cxnLst/>
              <a:rect l="l" t="t" r="r" b="b"/>
              <a:pathLst>
                <a:path w="145409" h="36352" extrusionOk="0">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35495" y="25116"/>
                    <a:pt x="140452" y="33048"/>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grpSp>
        <p:nvGrpSpPr>
          <p:cNvPr id="2120" name="Google Shape;2120;p116"/>
          <p:cNvGrpSpPr/>
          <p:nvPr/>
        </p:nvGrpSpPr>
        <p:grpSpPr>
          <a:xfrm>
            <a:off x="2577822" y="4879421"/>
            <a:ext cx="629174" cy="661314"/>
            <a:chOff x="5156350" y="2409522"/>
            <a:chExt cx="938786" cy="823555"/>
          </a:xfrm>
        </p:grpSpPr>
        <p:sp>
          <p:nvSpPr>
            <p:cNvPr id="2121" name="Google Shape;2121;p116"/>
            <p:cNvSpPr/>
            <p:nvPr/>
          </p:nvSpPr>
          <p:spPr>
            <a:xfrm>
              <a:off x="5239992" y="2710167"/>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2" name="Google Shape;2122;p116"/>
            <p:cNvSpPr/>
            <p:nvPr/>
          </p:nvSpPr>
          <p:spPr>
            <a:xfrm>
              <a:off x="5394993" y="2710167"/>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3" name="Google Shape;2123;p116"/>
            <p:cNvSpPr/>
            <p:nvPr/>
          </p:nvSpPr>
          <p:spPr>
            <a:xfrm>
              <a:off x="5550580" y="2710167"/>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4" name="Google Shape;2124;p116"/>
            <p:cNvSpPr/>
            <p:nvPr/>
          </p:nvSpPr>
          <p:spPr>
            <a:xfrm>
              <a:off x="5705581" y="2710167"/>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5" name="Google Shape;2125;p116"/>
            <p:cNvSpPr/>
            <p:nvPr/>
          </p:nvSpPr>
          <p:spPr>
            <a:xfrm>
              <a:off x="5661713" y="2457484"/>
              <a:ext cx="181331" cy="17548"/>
            </a:xfrm>
            <a:custGeom>
              <a:avLst/>
              <a:gdLst/>
              <a:ahLst/>
              <a:cxnLst/>
              <a:rect l="l" t="t" r="r" b="b"/>
              <a:pathLst>
                <a:path w="102447" h="9914" extrusionOk="0">
                  <a:moveTo>
                    <a:pt x="98151"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6" name="Google Shape;2126;p116"/>
            <p:cNvSpPr/>
            <p:nvPr/>
          </p:nvSpPr>
          <p:spPr>
            <a:xfrm>
              <a:off x="5456409" y="2457484"/>
              <a:ext cx="181331" cy="17548"/>
            </a:xfrm>
            <a:custGeom>
              <a:avLst/>
              <a:gdLst/>
              <a:ahLst/>
              <a:cxnLst/>
              <a:rect l="l" t="t" r="r" b="b"/>
              <a:pathLst>
                <a:path w="102447" h="9914" extrusionOk="0">
                  <a:moveTo>
                    <a:pt x="98482"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7" name="Google Shape;2127;p116"/>
            <p:cNvSpPr/>
            <p:nvPr/>
          </p:nvSpPr>
          <p:spPr>
            <a:xfrm>
              <a:off x="5156350" y="2457484"/>
              <a:ext cx="766274" cy="99439"/>
            </a:xfrm>
            <a:custGeom>
              <a:avLst/>
              <a:gdLst/>
              <a:ahLst/>
              <a:cxnLst/>
              <a:rect l="l" t="t" r="r" b="b"/>
              <a:pathLst>
                <a:path w="432923" h="56180" extrusionOk="0">
                  <a:moveTo>
                    <a:pt x="406155" y="4957"/>
                  </a:moveTo>
                  <a:lnTo>
                    <a:pt x="420696" y="4957"/>
                  </a:lnTo>
                  <a:cubicBezTo>
                    <a:pt x="425653" y="4957"/>
                    <a:pt x="429619" y="8923"/>
                    <a:pt x="429619" y="13880"/>
                  </a:cubicBezTo>
                  <a:lnTo>
                    <a:pt x="429619" y="52215"/>
                  </a:lnTo>
                  <a:lnTo>
                    <a:pt x="4957" y="52215"/>
                  </a:lnTo>
                  <a:lnTo>
                    <a:pt x="4957" y="13880"/>
                  </a:lnTo>
                  <a:cubicBezTo>
                    <a:pt x="4957" y="8923"/>
                    <a:pt x="8923" y="4957"/>
                    <a:pt x="13880" y="4957"/>
                  </a:cubicBezTo>
                  <a:lnTo>
                    <a:pt x="36683"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8" name="Google Shape;2128;p116"/>
            <p:cNvSpPr/>
            <p:nvPr/>
          </p:nvSpPr>
          <p:spPr>
            <a:xfrm>
              <a:off x="5251689" y="2457484"/>
              <a:ext cx="181331" cy="17548"/>
            </a:xfrm>
            <a:custGeom>
              <a:avLst/>
              <a:gdLst/>
              <a:ahLst/>
              <a:cxnLst/>
              <a:rect l="l" t="t" r="r" b="b"/>
              <a:pathLst>
                <a:path w="102447" h="9914" extrusionOk="0">
                  <a:moveTo>
                    <a:pt x="98482"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29" name="Google Shape;2129;p116"/>
            <p:cNvSpPr/>
            <p:nvPr/>
          </p:nvSpPr>
          <p:spPr>
            <a:xfrm>
              <a:off x="5212502" y="2409522"/>
              <a:ext cx="17548" cy="105288"/>
            </a:xfrm>
            <a:custGeom>
              <a:avLst/>
              <a:gdLst/>
              <a:ahLst/>
              <a:cxnLst/>
              <a:rect l="l" t="t" r="r" b="b"/>
              <a:pathLst>
                <a:path w="9914" h="59485" extrusionOk="0">
                  <a:moveTo>
                    <a:pt x="4957" y="57503"/>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0" name="Google Shape;2130;p116"/>
            <p:cNvSpPr/>
            <p:nvPr/>
          </p:nvSpPr>
          <p:spPr>
            <a:xfrm>
              <a:off x="5417220" y="2409522"/>
              <a:ext cx="17548" cy="105288"/>
            </a:xfrm>
            <a:custGeom>
              <a:avLst/>
              <a:gdLst/>
              <a:ahLst/>
              <a:cxnLst/>
              <a:rect l="l" t="t" r="r" b="b"/>
              <a:pathLst>
                <a:path w="9914" h="59485" extrusionOk="0">
                  <a:moveTo>
                    <a:pt x="4957" y="57503"/>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1" name="Google Shape;2131;p116"/>
            <p:cNvSpPr/>
            <p:nvPr/>
          </p:nvSpPr>
          <p:spPr>
            <a:xfrm>
              <a:off x="5826657" y="2409522"/>
              <a:ext cx="17548" cy="105288"/>
            </a:xfrm>
            <a:custGeom>
              <a:avLst/>
              <a:gdLst/>
              <a:ahLst/>
              <a:cxnLst/>
              <a:rect l="l" t="t" r="r" b="b"/>
              <a:pathLst>
                <a:path w="9914" h="59485" extrusionOk="0">
                  <a:moveTo>
                    <a:pt x="4957" y="57503"/>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2" name="Google Shape;2132;p116"/>
            <p:cNvSpPr/>
            <p:nvPr/>
          </p:nvSpPr>
          <p:spPr>
            <a:xfrm>
              <a:off x="5621939" y="2409522"/>
              <a:ext cx="17548" cy="105288"/>
            </a:xfrm>
            <a:custGeom>
              <a:avLst/>
              <a:gdLst/>
              <a:ahLst/>
              <a:cxnLst/>
              <a:rect l="l" t="t" r="r" b="b"/>
              <a:pathLst>
                <a:path w="9914" h="59485" extrusionOk="0">
                  <a:moveTo>
                    <a:pt x="4957" y="57503"/>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3" name="Google Shape;2133;p116"/>
            <p:cNvSpPr/>
            <p:nvPr/>
          </p:nvSpPr>
          <p:spPr>
            <a:xfrm>
              <a:off x="5239992" y="2787959"/>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4" name="Google Shape;2134;p116"/>
            <p:cNvSpPr/>
            <p:nvPr/>
          </p:nvSpPr>
          <p:spPr>
            <a:xfrm>
              <a:off x="5394993" y="2787959"/>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5" name="Google Shape;2135;p116"/>
            <p:cNvSpPr/>
            <p:nvPr/>
          </p:nvSpPr>
          <p:spPr>
            <a:xfrm>
              <a:off x="5550580" y="2787959"/>
              <a:ext cx="116988" cy="17548"/>
            </a:xfrm>
            <a:custGeom>
              <a:avLst/>
              <a:gdLst/>
              <a:ahLst/>
              <a:cxnLst/>
              <a:rect l="l" t="t" r="r" b="b"/>
              <a:pathLst>
                <a:path w="66095" h="9914" extrusionOk="0">
                  <a:moveTo>
                    <a:pt x="63782"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6" name="Google Shape;2136;p116"/>
            <p:cNvSpPr/>
            <p:nvPr/>
          </p:nvSpPr>
          <p:spPr>
            <a:xfrm>
              <a:off x="5239992" y="2865752"/>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7" name="Google Shape;2137;p116"/>
            <p:cNvSpPr/>
            <p:nvPr/>
          </p:nvSpPr>
          <p:spPr>
            <a:xfrm>
              <a:off x="5394993" y="2865752"/>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8" name="Google Shape;2138;p116"/>
            <p:cNvSpPr/>
            <p:nvPr/>
          </p:nvSpPr>
          <p:spPr>
            <a:xfrm>
              <a:off x="5550580" y="2865752"/>
              <a:ext cx="70193" cy="17548"/>
            </a:xfrm>
            <a:custGeom>
              <a:avLst/>
              <a:gdLst/>
              <a:ahLst/>
              <a:cxnLst/>
              <a:rect l="l" t="t" r="r" b="b"/>
              <a:pathLst>
                <a:path w="39657" h="9914" extrusionOk="0">
                  <a:moveTo>
                    <a:pt x="34700"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39" name="Google Shape;2139;p116"/>
            <p:cNvSpPr/>
            <p:nvPr/>
          </p:nvSpPr>
          <p:spPr>
            <a:xfrm>
              <a:off x="5239992" y="2943545"/>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0" name="Google Shape;2140;p116"/>
            <p:cNvSpPr/>
            <p:nvPr/>
          </p:nvSpPr>
          <p:spPr>
            <a:xfrm>
              <a:off x="5394993" y="2943545"/>
              <a:ext cx="134536" cy="17548"/>
            </a:xfrm>
            <a:custGeom>
              <a:avLst/>
              <a:gdLst/>
              <a:ahLst/>
              <a:cxnLst/>
              <a:rect l="l" t="t" r="r" b="b"/>
              <a:pathLst>
                <a:path w="76009" h="9914" extrusionOk="0">
                  <a:moveTo>
                    <a:pt x="72044"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1" name="Google Shape;2141;p116"/>
            <p:cNvSpPr/>
            <p:nvPr/>
          </p:nvSpPr>
          <p:spPr>
            <a:xfrm>
              <a:off x="5550580" y="2943545"/>
              <a:ext cx="40945" cy="17548"/>
            </a:xfrm>
            <a:custGeom>
              <a:avLst/>
              <a:gdLst/>
              <a:ahLst/>
              <a:cxnLst/>
              <a:rect l="l" t="t" r="r" b="b"/>
              <a:pathLst>
                <a:path w="23133" h="9914" extrusionOk="0">
                  <a:moveTo>
                    <a:pt x="19829"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2" name="Google Shape;2142;p116"/>
            <p:cNvSpPr/>
            <p:nvPr/>
          </p:nvSpPr>
          <p:spPr>
            <a:xfrm>
              <a:off x="5156350" y="2620089"/>
              <a:ext cx="421157" cy="438707"/>
            </a:xfrm>
            <a:custGeom>
              <a:avLst/>
              <a:gdLst/>
              <a:ahLst/>
              <a:cxnLst/>
              <a:rect l="l" t="t" r="r" b="b"/>
              <a:pathLst>
                <a:path w="237942" h="247857" extrusionOk="0">
                  <a:moveTo>
                    <a:pt x="235629" y="243891"/>
                  </a:moveTo>
                  <a:lnTo>
                    <a:pt x="13880" y="243891"/>
                  </a:lnTo>
                  <a:cubicBezTo>
                    <a:pt x="8923" y="243891"/>
                    <a:pt x="4957" y="239926"/>
                    <a:pt x="4957" y="234968"/>
                  </a:cubicBezTo>
                  <a:lnTo>
                    <a:pt x="4957" y="13880"/>
                  </a:lnTo>
                  <a:cubicBezTo>
                    <a:pt x="4957" y="8923"/>
                    <a:pt x="8923" y="4957"/>
                    <a:pt x="13880" y="4957"/>
                  </a:cubicBezTo>
                  <a:lnTo>
                    <a:pt x="37013"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3" name="Google Shape;2143;p116"/>
            <p:cNvSpPr/>
            <p:nvPr/>
          </p:nvSpPr>
          <p:spPr>
            <a:xfrm>
              <a:off x="5907959" y="2541127"/>
              <a:ext cx="17548" cy="187181"/>
            </a:xfrm>
            <a:custGeom>
              <a:avLst/>
              <a:gdLst/>
              <a:ahLst/>
              <a:cxnLst/>
              <a:rect l="l" t="t" r="r" b="b"/>
              <a:pathLst>
                <a:path w="9914" h="105752" extrusionOk="0">
                  <a:moveTo>
                    <a:pt x="4957" y="4957"/>
                  </a:moveTo>
                  <a:lnTo>
                    <a:pt x="4957" y="101126"/>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4" name="Google Shape;2144;p116"/>
            <p:cNvSpPr/>
            <p:nvPr/>
          </p:nvSpPr>
          <p:spPr>
            <a:xfrm>
              <a:off x="5657619" y="3002036"/>
              <a:ext cx="70193" cy="17548"/>
            </a:xfrm>
            <a:custGeom>
              <a:avLst/>
              <a:gdLst/>
              <a:ahLst/>
              <a:cxnLst/>
              <a:rect l="l" t="t" r="r" b="b"/>
              <a:pathLst>
                <a:path w="39657" h="9914" extrusionOk="0">
                  <a:moveTo>
                    <a:pt x="35691"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5" name="Google Shape;2145;p116"/>
            <p:cNvSpPr/>
            <p:nvPr/>
          </p:nvSpPr>
          <p:spPr>
            <a:xfrm>
              <a:off x="5822563" y="2787959"/>
              <a:ext cx="105288" cy="17548"/>
            </a:xfrm>
            <a:custGeom>
              <a:avLst/>
              <a:gdLst/>
              <a:ahLst/>
              <a:cxnLst/>
              <a:rect l="l" t="t" r="r" b="b"/>
              <a:pathLst>
                <a:path w="59485" h="9914" extrusionOk="0">
                  <a:moveTo>
                    <a:pt x="55190" y="7601"/>
                  </a:moveTo>
                  <a:cubicBezTo>
                    <a:pt x="46928" y="5949"/>
                    <a:pt x="38666" y="4957"/>
                    <a:pt x="30073" y="4957"/>
                  </a:cubicBezTo>
                  <a:cubicBezTo>
                    <a:pt x="21481" y="4957"/>
                    <a:pt x="12889" y="5949"/>
                    <a:pt x="4957" y="760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6" name="Google Shape;2146;p116"/>
            <p:cNvSpPr/>
            <p:nvPr/>
          </p:nvSpPr>
          <p:spPr>
            <a:xfrm>
              <a:off x="5657619" y="3046489"/>
              <a:ext cx="181331" cy="181331"/>
            </a:xfrm>
            <a:custGeom>
              <a:avLst/>
              <a:gdLst/>
              <a:ahLst/>
              <a:cxnLst/>
              <a:rect l="l" t="t" r="r" b="b"/>
              <a:pathLst>
                <a:path w="102447" h="102447" extrusionOk="0">
                  <a:moveTo>
                    <a:pt x="4957" y="4957"/>
                  </a:moveTo>
                  <a:cubicBezTo>
                    <a:pt x="14871" y="51554"/>
                    <a:pt x="51554" y="88237"/>
                    <a:pt x="97821" y="9782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7" name="Google Shape;2147;p116"/>
            <p:cNvSpPr/>
            <p:nvPr/>
          </p:nvSpPr>
          <p:spPr>
            <a:xfrm>
              <a:off x="5821979" y="3210850"/>
              <a:ext cx="58493" cy="17548"/>
            </a:xfrm>
            <a:custGeom>
              <a:avLst/>
              <a:gdLst/>
              <a:ahLst/>
              <a:cxnLst/>
              <a:rect l="l" t="t" r="r" b="b"/>
              <a:pathLst>
                <a:path w="33047" h="9914" extrusionOk="0">
                  <a:moveTo>
                    <a:pt x="28421" y="7601"/>
                  </a:moveTo>
                  <a:cubicBezTo>
                    <a:pt x="20490" y="7601"/>
                    <a:pt x="12558" y="6610"/>
                    <a:pt x="4957"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8" name="Google Shape;2148;p116"/>
            <p:cNvSpPr/>
            <p:nvPr/>
          </p:nvSpPr>
          <p:spPr>
            <a:xfrm>
              <a:off x="5863507" y="3210850"/>
              <a:ext cx="64343" cy="17548"/>
            </a:xfrm>
            <a:custGeom>
              <a:avLst/>
              <a:gdLst/>
              <a:ahLst/>
              <a:cxnLst/>
              <a:rect l="l" t="t" r="r" b="b"/>
              <a:pathLst>
                <a:path w="36352" h="9914" extrusionOk="0">
                  <a:moveTo>
                    <a:pt x="4957" y="7601"/>
                  </a:moveTo>
                  <a:cubicBezTo>
                    <a:pt x="5618" y="7601"/>
                    <a:pt x="6279" y="7601"/>
                    <a:pt x="6940" y="7601"/>
                  </a:cubicBezTo>
                  <a:cubicBezTo>
                    <a:pt x="15532" y="7601"/>
                    <a:pt x="24125" y="6610"/>
                    <a:pt x="32056"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49" name="Google Shape;2149;p116"/>
            <p:cNvSpPr/>
            <p:nvPr/>
          </p:nvSpPr>
          <p:spPr>
            <a:xfrm>
              <a:off x="6075830" y="2957583"/>
              <a:ext cx="17548" cy="105288"/>
            </a:xfrm>
            <a:custGeom>
              <a:avLst/>
              <a:gdLst/>
              <a:ahLst/>
              <a:cxnLst/>
              <a:rect l="l" t="t" r="r" b="b"/>
              <a:pathLst>
                <a:path w="9914" h="59485" extrusionOk="0">
                  <a:moveTo>
                    <a:pt x="4957" y="55189"/>
                  </a:moveTo>
                  <a:cubicBezTo>
                    <a:pt x="6610" y="46928"/>
                    <a:pt x="7601" y="38666"/>
                    <a:pt x="7601" y="30073"/>
                  </a:cubicBezTo>
                  <a:cubicBezTo>
                    <a:pt x="7601" y="21481"/>
                    <a:pt x="6610" y="12889"/>
                    <a:pt x="4957"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0" name="Google Shape;2150;p116"/>
            <p:cNvSpPr/>
            <p:nvPr/>
          </p:nvSpPr>
          <p:spPr>
            <a:xfrm>
              <a:off x="5911469" y="3046489"/>
              <a:ext cx="181331" cy="181331"/>
            </a:xfrm>
            <a:custGeom>
              <a:avLst/>
              <a:gdLst/>
              <a:ahLst/>
              <a:cxnLst/>
              <a:rect l="l" t="t" r="r" b="b"/>
              <a:pathLst>
                <a:path w="102447" h="102447" extrusionOk="0">
                  <a:moveTo>
                    <a:pt x="97821" y="4957"/>
                  </a:moveTo>
                  <a:cubicBezTo>
                    <a:pt x="87907" y="51554"/>
                    <a:pt x="51224" y="88237"/>
                    <a:pt x="4957" y="9782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1" name="Google Shape;2151;p116"/>
            <p:cNvSpPr/>
            <p:nvPr/>
          </p:nvSpPr>
          <p:spPr>
            <a:xfrm>
              <a:off x="5911469" y="2792639"/>
              <a:ext cx="181331" cy="181331"/>
            </a:xfrm>
            <a:custGeom>
              <a:avLst/>
              <a:gdLst/>
              <a:ahLst/>
              <a:cxnLst/>
              <a:rect l="l" t="t" r="r" b="b"/>
              <a:pathLst>
                <a:path w="102447" h="102447" extrusionOk="0">
                  <a:moveTo>
                    <a:pt x="4957" y="4957"/>
                  </a:moveTo>
                  <a:cubicBezTo>
                    <a:pt x="51554" y="14871"/>
                    <a:pt x="88237" y="51554"/>
                    <a:pt x="97821" y="9782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2" name="Google Shape;2152;p116"/>
            <p:cNvSpPr/>
            <p:nvPr/>
          </p:nvSpPr>
          <p:spPr>
            <a:xfrm>
              <a:off x="5657619" y="2792639"/>
              <a:ext cx="181331" cy="181331"/>
            </a:xfrm>
            <a:custGeom>
              <a:avLst/>
              <a:gdLst/>
              <a:ahLst/>
              <a:cxnLst/>
              <a:rect l="l" t="t" r="r" b="b"/>
              <a:pathLst>
                <a:path w="102447" h="102447" extrusionOk="0">
                  <a:moveTo>
                    <a:pt x="4957" y="97821"/>
                  </a:moveTo>
                  <a:cubicBezTo>
                    <a:pt x="14871" y="51224"/>
                    <a:pt x="51554" y="14541"/>
                    <a:pt x="97821"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3" name="Google Shape;2153;p116"/>
            <p:cNvSpPr/>
            <p:nvPr/>
          </p:nvSpPr>
          <p:spPr>
            <a:xfrm>
              <a:off x="5652939" y="2956998"/>
              <a:ext cx="17548" cy="105288"/>
            </a:xfrm>
            <a:custGeom>
              <a:avLst/>
              <a:gdLst/>
              <a:ahLst/>
              <a:cxnLst/>
              <a:rect l="l" t="t" r="r" b="b"/>
              <a:pathLst>
                <a:path w="9914" h="59485" extrusionOk="0">
                  <a:moveTo>
                    <a:pt x="7601" y="4957"/>
                  </a:moveTo>
                  <a:cubicBezTo>
                    <a:pt x="5949" y="13219"/>
                    <a:pt x="4957" y="21481"/>
                    <a:pt x="4957" y="30073"/>
                  </a:cubicBezTo>
                  <a:cubicBezTo>
                    <a:pt x="4957" y="38666"/>
                    <a:pt x="5949" y="47258"/>
                    <a:pt x="7601" y="55189"/>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4" name="Google Shape;2154;p116"/>
            <p:cNvSpPr/>
            <p:nvPr/>
          </p:nvSpPr>
          <p:spPr>
            <a:xfrm>
              <a:off x="5834846" y="2979226"/>
              <a:ext cx="70193" cy="70193"/>
            </a:xfrm>
            <a:custGeom>
              <a:avLst/>
              <a:gdLst/>
              <a:ahLst/>
              <a:cxnLst/>
              <a:rect l="l" t="t" r="r" b="b"/>
              <a:pathLst>
                <a:path w="39657" h="39657" extrusionOk="0">
                  <a:moveTo>
                    <a:pt x="37344" y="21150"/>
                  </a:moveTo>
                  <a:cubicBezTo>
                    <a:pt x="37344" y="12228"/>
                    <a:pt x="30073" y="4957"/>
                    <a:pt x="21150" y="4957"/>
                  </a:cubicBezTo>
                  <a:cubicBezTo>
                    <a:pt x="12228" y="4957"/>
                    <a:pt x="4957" y="12228"/>
                    <a:pt x="4957" y="21150"/>
                  </a:cubicBezTo>
                  <a:cubicBezTo>
                    <a:pt x="4957" y="30073"/>
                    <a:pt x="12228" y="37344"/>
                    <a:pt x="21150" y="37344"/>
                  </a:cubicBezTo>
                  <a:cubicBezTo>
                    <a:pt x="30073" y="37013"/>
                    <a:pt x="37344" y="29743"/>
                    <a:pt x="37344" y="21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5" name="Google Shape;2155;p116"/>
            <p:cNvSpPr/>
            <p:nvPr/>
          </p:nvSpPr>
          <p:spPr>
            <a:xfrm>
              <a:off x="6024943" y="3007886"/>
              <a:ext cx="70193" cy="17548"/>
            </a:xfrm>
            <a:custGeom>
              <a:avLst/>
              <a:gdLst/>
              <a:ahLst/>
              <a:cxnLst/>
              <a:rect l="l" t="t" r="r" b="b"/>
              <a:pathLst>
                <a:path w="39657" h="9914" extrusionOk="0">
                  <a:moveTo>
                    <a:pt x="35691"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6" name="Google Shape;2156;p116"/>
            <p:cNvSpPr/>
            <p:nvPr/>
          </p:nvSpPr>
          <p:spPr>
            <a:xfrm>
              <a:off x="5863507" y="3215529"/>
              <a:ext cx="17548" cy="17548"/>
            </a:xfrm>
            <a:custGeom>
              <a:avLst/>
              <a:gdLst/>
              <a:ahLst/>
              <a:cxnLst/>
              <a:rect l="l" t="t" r="r" b="b"/>
              <a:pathLst>
                <a:path w="9914" h="9914" extrusionOk="0">
                  <a:moveTo>
                    <a:pt x="4957" y="495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7" name="Google Shape;2157;p116"/>
            <p:cNvSpPr/>
            <p:nvPr/>
          </p:nvSpPr>
          <p:spPr>
            <a:xfrm>
              <a:off x="5863507" y="3161133"/>
              <a:ext cx="17548" cy="70193"/>
            </a:xfrm>
            <a:custGeom>
              <a:avLst/>
              <a:gdLst/>
              <a:ahLst/>
              <a:cxnLst/>
              <a:rect l="l" t="t" r="r" b="b"/>
              <a:pathLst>
                <a:path w="9914" h="39657" extrusionOk="0">
                  <a:moveTo>
                    <a:pt x="4957" y="35691"/>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8" name="Google Shape;2158;p116"/>
            <p:cNvSpPr/>
            <p:nvPr/>
          </p:nvSpPr>
          <p:spPr>
            <a:xfrm>
              <a:off x="5866432" y="2792053"/>
              <a:ext cx="17548" cy="70193"/>
            </a:xfrm>
            <a:custGeom>
              <a:avLst/>
              <a:gdLst/>
              <a:ahLst/>
              <a:cxnLst/>
              <a:rect l="l" t="t" r="r" b="b"/>
              <a:pathLst>
                <a:path w="9914" h="39657" extrusionOk="0">
                  <a:moveTo>
                    <a:pt x="4957" y="35691"/>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59" name="Google Shape;2159;p116"/>
            <p:cNvSpPr/>
            <p:nvPr/>
          </p:nvSpPr>
          <p:spPr>
            <a:xfrm>
              <a:off x="5754128" y="2892074"/>
              <a:ext cx="81891" cy="81891"/>
            </a:xfrm>
            <a:custGeom>
              <a:avLst/>
              <a:gdLst/>
              <a:ahLst/>
              <a:cxnLst/>
              <a:rect l="l" t="t" r="r" b="b"/>
              <a:pathLst>
                <a:path w="46266" h="46266" extrusionOk="0">
                  <a:moveTo>
                    <a:pt x="4957" y="4957"/>
                  </a:moveTo>
                  <a:lnTo>
                    <a:pt x="41640" y="41640"/>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0" name="Google Shape;2160;p116"/>
            <p:cNvSpPr/>
            <p:nvPr/>
          </p:nvSpPr>
          <p:spPr>
            <a:xfrm>
              <a:off x="5819054" y="2956998"/>
              <a:ext cx="17548" cy="17548"/>
            </a:xfrm>
            <a:custGeom>
              <a:avLst/>
              <a:gdLst/>
              <a:ahLst/>
              <a:cxnLst/>
              <a:rect l="l" t="t" r="r" b="b"/>
              <a:pathLst>
                <a:path w="9914" h="9914" extrusionOk="0">
                  <a:moveTo>
                    <a:pt x="4957" y="4957"/>
                  </a:moveTo>
                  <a:lnTo>
                    <a:pt x="6610" y="6610"/>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1" name="Google Shape;2161;p116"/>
            <p:cNvSpPr/>
            <p:nvPr/>
          </p:nvSpPr>
          <p:spPr>
            <a:xfrm>
              <a:off x="5821979" y="2959923"/>
              <a:ext cx="40945" cy="40945"/>
            </a:xfrm>
            <a:custGeom>
              <a:avLst/>
              <a:gdLst/>
              <a:ahLst/>
              <a:cxnLst/>
              <a:rect l="l" t="t" r="r" b="b"/>
              <a:pathLst>
                <a:path w="23133" h="23133" extrusionOk="0">
                  <a:moveTo>
                    <a:pt x="18837" y="18837"/>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2" name="Google Shape;2162;p116"/>
            <p:cNvSpPr/>
            <p:nvPr/>
          </p:nvSpPr>
          <p:spPr>
            <a:xfrm>
              <a:off x="5911469" y="3007886"/>
              <a:ext cx="87741" cy="17548"/>
            </a:xfrm>
            <a:custGeom>
              <a:avLst/>
              <a:gdLst/>
              <a:ahLst/>
              <a:cxnLst/>
              <a:rect l="l" t="t" r="r" b="b"/>
              <a:pathLst>
                <a:path w="49571" h="9914" extrusionOk="0">
                  <a:moveTo>
                    <a:pt x="4957" y="4957"/>
                  </a:moveTo>
                  <a:lnTo>
                    <a:pt x="4659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3" name="Google Shape;2163;p116"/>
            <p:cNvSpPr/>
            <p:nvPr/>
          </p:nvSpPr>
          <p:spPr>
            <a:xfrm>
              <a:off x="5892168" y="3007886"/>
              <a:ext cx="35096" cy="17548"/>
            </a:xfrm>
            <a:custGeom>
              <a:avLst/>
              <a:gdLst/>
              <a:ahLst/>
              <a:cxnLst/>
              <a:rect l="l" t="t" r="r" b="b"/>
              <a:pathLst>
                <a:path w="19828" h="9914" extrusionOk="0">
                  <a:moveTo>
                    <a:pt x="4957" y="4957"/>
                  </a:moveTo>
                  <a:lnTo>
                    <a:pt x="15863"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4" name="Google Shape;2164;p116"/>
            <p:cNvSpPr/>
            <p:nvPr/>
          </p:nvSpPr>
          <p:spPr>
            <a:xfrm>
              <a:off x="5819054" y="2956998"/>
              <a:ext cx="17548" cy="17548"/>
            </a:xfrm>
            <a:custGeom>
              <a:avLst/>
              <a:gdLst/>
              <a:ahLst/>
              <a:cxnLst/>
              <a:rect l="l" t="t" r="r" b="b"/>
              <a:pathLst>
                <a:path w="9914" h="9914" extrusionOk="0">
                  <a:moveTo>
                    <a:pt x="4957" y="4957"/>
                  </a:moveTo>
                  <a:lnTo>
                    <a:pt x="6610"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65" name="Google Shape;2165;p116"/>
            <p:cNvSpPr/>
            <p:nvPr/>
          </p:nvSpPr>
          <p:spPr>
            <a:xfrm>
              <a:off x="5821979" y="2956998"/>
              <a:ext cx="17548" cy="17548"/>
            </a:xfrm>
            <a:custGeom>
              <a:avLst/>
              <a:gdLst/>
              <a:ahLst/>
              <a:cxnLst/>
              <a:rect l="l" t="t" r="r" b="b"/>
              <a:pathLst>
                <a:path w="9914" h="9914" extrusionOk="0">
                  <a:moveTo>
                    <a:pt x="4957" y="6610"/>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2166" name="Google Shape;2166;p116"/>
          <p:cNvSpPr/>
          <p:nvPr/>
        </p:nvSpPr>
        <p:spPr>
          <a:xfrm>
            <a:off x="9686230" y="4528600"/>
            <a:ext cx="1596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No added cost for orchestration</a:t>
            </a:r>
            <a:endParaRPr sz="1200">
              <a:solidFill>
                <a:srgbClr val="262626"/>
              </a:solidFill>
            </a:endParaRPr>
          </a:p>
        </p:txBody>
      </p:sp>
      <p:sp>
        <p:nvSpPr>
          <p:cNvPr id="2167" name="Google Shape;2167;p116"/>
          <p:cNvSpPr/>
          <p:nvPr/>
        </p:nvSpPr>
        <p:spPr>
          <a:xfrm>
            <a:off x="8212250" y="4784350"/>
            <a:ext cx="1439100" cy="1077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Automated backup </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retention management</a:t>
            </a:r>
            <a:endParaRPr sz="1200">
              <a:solidFill>
                <a:srgbClr val="262626"/>
              </a:solidFill>
            </a:endParaRPr>
          </a:p>
        </p:txBody>
      </p:sp>
      <p:grpSp>
        <p:nvGrpSpPr>
          <p:cNvPr id="2168" name="Google Shape;2168;p116"/>
          <p:cNvGrpSpPr/>
          <p:nvPr/>
        </p:nvGrpSpPr>
        <p:grpSpPr>
          <a:xfrm>
            <a:off x="8638181" y="4085771"/>
            <a:ext cx="629197" cy="602679"/>
            <a:chOff x="388964" y="1732140"/>
            <a:chExt cx="450166" cy="464385"/>
          </a:xfrm>
        </p:grpSpPr>
        <p:sp>
          <p:nvSpPr>
            <p:cNvPr id="2169" name="Google Shape;2169;p116"/>
            <p:cNvSpPr/>
            <p:nvPr/>
          </p:nvSpPr>
          <p:spPr>
            <a:xfrm>
              <a:off x="508324" y="1919851"/>
              <a:ext cx="82619" cy="155323"/>
            </a:xfrm>
            <a:custGeom>
              <a:avLst/>
              <a:gdLst/>
              <a:ahLst/>
              <a:cxnLst/>
              <a:rect l="l" t="t" r="r" b="b"/>
              <a:pathLst>
                <a:path w="82619" h="155323" extrusionOk="0">
                  <a:moveTo>
                    <a:pt x="4957" y="150697"/>
                  </a:moveTo>
                  <a:lnTo>
                    <a:pt x="79645" y="89889"/>
                  </a:lnTo>
                  <a:lnTo>
                    <a:pt x="79645"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0" name="Google Shape;2170;p116"/>
            <p:cNvSpPr/>
            <p:nvPr/>
          </p:nvSpPr>
          <p:spPr>
            <a:xfrm>
              <a:off x="627626" y="1732140"/>
              <a:ext cx="211504" cy="214809"/>
            </a:xfrm>
            <a:custGeom>
              <a:avLst/>
              <a:gdLst/>
              <a:ahLst/>
              <a:cxnLst/>
              <a:rect l="l" t="t" r="r" b="b"/>
              <a:pathLst>
                <a:path w="211504" h="214809" extrusionOk="0">
                  <a:moveTo>
                    <a:pt x="24455" y="167551"/>
                  </a:moveTo>
                  <a:lnTo>
                    <a:pt x="28751" y="172178"/>
                  </a:lnTo>
                  <a:lnTo>
                    <a:pt x="33048" y="176805"/>
                  </a:lnTo>
                  <a:lnTo>
                    <a:pt x="37344" y="181431"/>
                  </a:lnTo>
                  <a:lnTo>
                    <a:pt x="65765" y="166890"/>
                  </a:lnTo>
                  <a:cubicBezTo>
                    <a:pt x="72044" y="171187"/>
                    <a:pt x="78984" y="174491"/>
                    <a:pt x="85924" y="176805"/>
                  </a:cubicBezTo>
                  <a:lnTo>
                    <a:pt x="91542" y="208200"/>
                  </a:lnTo>
                  <a:lnTo>
                    <a:pt x="97821" y="208530"/>
                  </a:lnTo>
                  <a:lnTo>
                    <a:pt x="104100" y="208861"/>
                  </a:lnTo>
                  <a:lnTo>
                    <a:pt x="110379" y="209852"/>
                  </a:lnTo>
                  <a:lnTo>
                    <a:pt x="120293" y="179448"/>
                  </a:lnTo>
                  <a:cubicBezTo>
                    <a:pt x="127564" y="178127"/>
                    <a:pt x="134834" y="175813"/>
                    <a:pt x="141444" y="172178"/>
                  </a:cubicBezTo>
                  <a:lnTo>
                    <a:pt x="167882" y="190354"/>
                  </a:lnTo>
                  <a:lnTo>
                    <a:pt x="172508" y="186058"/>
                  </a:lnTo>
                  <a:lnTo>
                    <a:pt x="177135" y="181762"/>
                  </a:lnTo>
                  <a:lnTo>
                    <a:pt x="181762" y="177466"/>
                  </a:lnTo>
                  <a:lnTo>
                    <a:pt x="167221" y="149045"/>
                  </a:lnTo>
                  <a:cubicBezTo>
                    <a:pt x="171517" y="142766"/>
                    <a:pt x="174822" y="135826"/>
                    <a:pt x="177135" y="128886"/>
                  </a:cubicBezTo>
                  <a:lnTo>
                    <a:pt x="208530" y="123268"/>
                  </a:lnTo>
                  <a:lnTo>
                    <a:pt x="208861" y="116989"/>
                  </a:lnTo>
                  <a:lnTo>
                    <a:pt x="209191" y="110709"/>
                  </a:lnTo>
                  <a:lnTo>
                    <a:pt x="209522" y="104430"/>
                  </a:lnTo>
                  <a:lnTo>
                    <a:pt x="179118" y="94516"/>
                  </a:lnTo>
                  <a:cubicBezTo>
                    <a:pt x="177796" y="87246"/>
                    <a:pt x="175483" y="79975"/>
                    <a:pt x="171848" y="73035"/>
                  </a:cubicBezTo>
                  <a:lnTo>
                    <a:pt x="190024" y="46928"/>
                  </a:lnTo>
                  <a:lnTo>
                    <a:pt x="185728" y="42301"/>
                  </a:lnTo>
                  <a:lnTo>
                    <a:pt x="181431" y="37674"/>
                  </a:lnTo>
                  <a:lnTo>
                    <a:pt x="177135" y="33048"/>
                  </a:lnTo>
                  <a:lnTo>
                    <a:pt x="148714" y="47589"/>
                  </a:lnTo>
                  <a:cubicBezTo>
                    <a:pt x="142435" y="42962"/>
                    <a:pt x="135495" y="39657"/>
                    <a:pt x="128225" y="37344"/>
                  </a:cubicBezTo>
                  <a:lnTo>
                    <a:pt x="122607" y="5949"/>
                  </a:lnTo>
                  <a:lnTo>
                    <a:pt x="116328" y="5618"/>
                  </a:lnTo>
                  <a:lnTo>
                    <a:pt x="110048" y="5288"/>
                  </a:lnTo>
                  <a:lnTo>
                    <a:pt x="103769" y="4957"/>
                  </a:lnTo>
                  <a:lnTo>
                    <a:pt x="94186" y="35030"/>
                  </a:lnTo>
                  <a:cubicBezTo>
                    <a:pt x="86585" y="36352"/>
                    <a:pt x="79314" y="38666"/>
                    <a:pt x="72705" y="42301"/>
                  </a:cubicBezTo>
                  <a:lnTo>
                    <a:pt x="46597" y="24125"/>
                  </a:lnTo>
                  <a:lnTo>
                    <a:pt x="41970" y="28421"/>
                  </a:lnTo>
                  <a:lnTo>
                    <a:pt x="37344" y="32717"/>
                  </a:lnTo>
                  <a:lnTo>
                    <a:pt x="32717" y="37013"/>
                  </a:lnTo>
                  <a:lnTo>
                    <a:pt x="47258" y="65104"/>
                  </a:lnTo>
                  <a:cubicBezTo>
                    <a:pt x="42631" y="71383"/>
                    <a:pt x="39327" y="78323"/>
                    <a:pt x="37013" y="85593"/>
                  </a:cubicBezTo>
                  <a:lnTo>
                    <a:pt x="5949" y="91211"/>
                  </a:lnTo>
                  <a:lnTo>
                    <a:pt x="5618" y="97490"/>
                  </a:lnTo>
                  <a:lnTo>
                    <a:pt x="5288" y="103769"/>
                  </a:lnTo>
                  <a:lnTo>
                    <a:pt x="4957" y="110049"/>
                  </a:lnTo>
                  <a:lnTo>
                    <a:pt x="35030" y="119632"/>
                  </a:lnTo>
                  <a:cubicBezTo>
                    <a:pt x="36352" y="126903"/>
                    <a:pt x="38666" y="134173"/>
                    <a:pt x="42301" y="141113"/>
                  </a:cubicBezTo>
                  <a:lnTo>
                    <a:pt x="24455" y="167551"/>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1" name="Google Shape;2171;p116"/>
            <p:cNvSpPr/>
            <p:nvPr/>
          </p:nvSpPr>
          <p:spPr>
            <a:xfrm>
              <a:off x="689095" y="1793609"/>
              <a:ext cx="89228" cy="89228"/>
            </a:xfrm>
            <a:custGeom>
              <a:avLst/>
              <a:gdLst/>
              <a:ahLst/>
              <a:cxnLst/>
              <a:rect l="l" t="t" r="r" b="b"/>
              <a:pathLst>
                <a:path w="89228" h="89228" extrusionOk="0">
                  <a:moveTo>
                    <a:pt x="86915" y="45936"/>
                  </a:moveTo>
                  <a:cubicBezTo>
                    <a:pt x="86915" y="68568"/>
                    <a:pt x="68568" y="86915"/>
                    <a:pt x="45936" y="86915"/>
                  </a:cubicBezTo>
                  <a:cubicBezTo>
                    <a:pt x="23304" y="86915"/>
                    <a:pt x="4957" y="68568"/>
                    <a:pt x="4957" y="45936"/>
                  </a:cubicBezTo>
                  <a:cubicBezTo>
                    <a:pt x="4957" y="23304"/>
                    <a:pt x="23304" y="4957"/>
                    <a:pt x="45936" y="4957"/>
                  </a:cubicBezTo>
                  <a:cubicBezTo>
                    <a:pt x="68568" y="4957"/>
                    <a:pt x="86915" y="23304"/>
                    <a:pt x="86915" y="45936"/>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2" name="Google Shape;2172;p116"/>
            <p:cNvSpPr/>
            <p:nvPr/>
          </p:nvSpPr>
          <p:spPr>
            <a:xfrm>
              <a:off x="388964" y="1816478"/>
              <a:ext cx="380047" cy="380047"/>
            </a:xfrm>
            <a:custGeom>
              <a:avLst/>
              <a:gdLst/>
              <a:ahLst/>
              <a:cxnLst/>
              <a:rect l="l" t="t" r="r" b="b"/>
              <a:pathLst>
                <a:path w="380047" h="380047" extrusionOk="0">
                  <a:moveTo>
                    <a:pt x="209580" y="5883"/>
                  </a:moveTo>
                  <a:cubicBezTo>
                    <a:pt x="209580" y="5883"/>
                    <a:pt x="110768" y="-8328"/>
                    <a:pt x="45995" y="74622"/>
                  </a:cubicBezTo>
                  <a:cubicBezTo>
                    <a:pt x="27818" y="98085"/>
                    <a:pt x="5016" y="138403"/>
                    <a:pt x="5016" y="186322"/>
                  </a:cubicBezTo>
                  <a:cubicBezTo>
                    <a:pt x="5016" y="186322"/>
                    <a:pt x="-933" y="304302"/>
                    <a:pt x="107133" y="356848"/>
                  </a:cubicBezTo>
                  <a:cubicBezTo>
                    <a:pt x="107133" y="356848"/>
                    <a:pt x="228087" y="425257"/>
                    <a:pt x="333509" y="309590"/>
                  </a:cubicBezTo>
                  <a:cubicBezTo>
                    <a:pt x="333509" y="309590"/>
                    <a:pt x="392994" y="244817"/>
                    <a:pt x="372174" y="151953"/>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3" name="Google Shape;2173;p116"/>
            <p:cNvSpPr/>
            <p:nvPr/>
          </p:nvSpPr>
          <p:spPr>
            <a:xfrm>
              <a:off x="439797" y="1871559"/>
              <a:ext cx="274295" cy="270990"/>
            </a:xfrm>
            <a:custGeom>
              <a:avLst/>
              <a:gdLst/>
              <a:ahLst/>
              <a:cxnLst/>
              <a:rect l="l" t="t" r="r" b="b"/>
              <a:pathLst>
                <a:path w="274295" h="270990" extrusionOk="0">
                  <a:moveTo>
                    <a:pt x="266152" y="102159"/>
                  </a:moveTo>
                  <a:cubicBezTo>
                    <a:pt x="266152" y="102159"/>
                    <a:pt x="296556" y="210555"/>
                    <a:pt x="186838" y="260457"/>
                  </a:cubicBezTo>
                  <a:cubicBezTo>
                    <a:pt x="186838" y="260457"/>
                    <a:pt x="100253" y="296810"/>
                    <a:pt x="35810" y="221131"/>
                  </a:cubicBezTo>
                  <a:cubicBezTo>
                    <a:pt x="35810" y="221131"/>
                    <a:pt x="-21362" y="153713"/>
                    <a:pt x="19947" y="78034"/>
                  </a:cubicBezTo>
                  <a:cubicBezTo>
                    <a:pt x="19947" y="78034"/>
                    <a:pt x="64561" y="-19126"/>
                    <a:pt x="177254" y="1061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2174" name="Google Shape;2174;p116"/>
          <p:cNvSpPr/>
          <p:nvPr/>
        </p:nvSpPr>
        <p:spPr>
          <a:xfrm>
            <a:off x="4367153" y="4374725"/>
            <a:ext cx="20241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Centralized backup activity monitoring and logs</a:t>
            </a:r>
            <a:endParaRPr sz="1200">
              <a:solidFill>
                <a:srgbClr val="262626"/>
              </a:solidFill>
            </a:endParaRPr>
          </a:p>
        </p:txBody>
      </p:sp>
      <p:grpSp>
        <p:nvGrpSpPr>
          <p:cNvPr id="2175" name="Google Shape;2175;p116"/>
          <p:cNvGrpSpPr/>
          <p:nvPr/>
        </p:nvGrpSpPr>
        <p:grpSpPr>
          <a:xfrm>
            <a:off x="5116387" y="3824380"/>
            <a:ext cx="525800" cy="530896"/>
            <a:chOff x="6306485" y="2450208"/>
            <a:chExt cx="482164" cy="494639"/>
          </a:xfrm>
        </p:grpSpPr>
        <p:sp>
          <p:nvSpPr>
            <p:cNvPr id="2176" name="Google Shape;2176;p116"/>
            <p:cNvSpPr/>
            <p:nvPr/>
          </p:nvSpPr>
          <p:spPr>
            <a:xfrm>
              <a:off x="6368945" y="2692034"/>
              <a:ext cx="9914" cy="9914"/>
            </a:xfrm>
            <a:custGeom>
              <a:avLst/>
              <a:gdLst/>
              <a:ahLst/>
              <a:cxnLst/>
              <a:rect l="l" t="t" r="r" b="b"/>
              <a:pathLst>
                <a:path w="9914" h="9914" extrusionOk="0">
                  <a:moveTo>
                    <a:pt x="4957" y="4957"/>
                  </a:moveTo>
                  <a:cubicBezTo>
                    <a:pt x="4957" y="4957"/>
                    <a:pt x="4957" y="4957"/>
                    <a:pt x="4957"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7" name="Google Shape;2177;p116"/>
            <p:cNvSpPr/>
            <p:nvPr/>
          </p:nvSpPr>
          <p:spPr>
            <a:xfrm>
              <a:off x="6613167" y="2823233"/>
              <a:ext cx="158628" cy="66095"/>
            </a:xfrm>
            <a:custGeom>
              <a:avLst/>
              <a:gdLst/>
              <a:ahLst/>
              <a:cxnLst/>
              <a:rect l="l" t="t" r="r" b="b"/>
              <a:pathLst>
                <a:path w="158628" h="66095" extrusionOk="0">
                  <a:moveTo>
                    <a:pt x="4957" y="61138"/>
                  </a:moveTo>
                  <a:lnTo>
                    <a:pt x="82619" y="61138"/>
                  </a:lnTo>
                  <a:cubicBezTo>
                    <a:pt x="82619" y="61138"/>
                    <a:pt x="158298" y="66756"/>
                    <a:pt x="155654"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8" name="Google Shape;2178;p116"/>
            <p:cNvSpPr/>
            <p:nvPr/>
          </p:nvSpPr>
          <p:spPr>
            <a:xfrm>
              <a:off x="6743705" y="2735078"/>
              <a:ext cx="9914" cy="9914"/>
            </a:xfrm>
            <a:custGeom>
              <a:avLst/>
              <a:gdLst/>
              <a:ahLst/>
              <a:cxnLst/>
              <a:rect l="l" t="t" r="r" b="b"/>
              <a:pathLst>
                <a:path w="9914" h="9914" extrusionOk="0">
                  <a:moveTo>
                    <a:pt x="4957" y="5205"/>
                  </a:moveTo>
                  <a:cubicBezTo>
                    <a:pt x="4957" y="4875"/>
                    <a:pt x="4957" y="4875"/>
                    <a:pt x="4957" y="520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79" name="Google Shape;2179;p116"/>
            <p:cNvSpPr/>
            <p:nvPr/>
          </p:nvSpPr>
          <p:spPr>
            <a:xfrm>
              <a:off x="6306485" y="2746893"/>
              <a:ext cx="155323" cy="138799"/>
            </a:xfrm>
            <a:custGeom>
              <a:avLst/>
              <a:gdLst/>
              <a:ahLst/>
              <a:cxnLst/>
              <a:rect l="l" t="t" r="r" b="b"/>
              <a:pathLst>
                <a:path w="155323" h="138799" extrusionOk="0">
                  <a:moveTo>
                    <a:pt x="17515" y="4957"/>
                  </a:moveTo>
                  <a:cubicBezTo>
                    <a:pt x="9914" y="16854"/>
                    <a:pt x="4957" y="32387"/>
                    <a:pt x="4957" y="51885"/>
                  </a:cubicBezTo>
                  <a:cubicBezTo>
                    <a:pt x="4957" y="95838"/>
                    <a:pt x="30404" y="118971"/>
                    <a:pt x="47258" y="129547"/>
                  </a:cubicBezTo>
                  <a:cubicBezTo>
                    <a:pt x="54859" y="134173"/>
                    <a:pt x="63451" y="136817"/>
                    <a:pt x="72044" y="136817"/>
                  </a:cubicBezTo>
                  <a:lnTo>
                    <a:pt x="152680" y="13681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0" name="Google Shape;2180;p116"/>
            <p:cNvSpPr/>
            <p:nvPr/>
          </p:nvSpPr>
          <p:spPr>
            <a:xfrm>
              <a:off x="6389765" y="2579837"/>
              <a:ext cx="287514" cy="115666"/>
            </a:xfrm>
            <a:custGeom>
              <a:avLst/>
              <a:gdLst/>
              <a:ahLst/>
              <a:cxnLst/>
              <a:rect l="l" t="t" r="r" b="b"/>
              <a:pathLst>
                <a:path w="287514" h="115666" extrusionOk="0">
                  <a:moveTo>
                    <a:pt x="4957" y="57338"/>
                  </a:moveTo>
                  <a:cubicBezTo>
                    <a:pt x="17185" y="38832"/>
                    <a:pt x="33709" y="23630"/>
                    <a:pt x="53207" y="15037"/>
                  </a:cubicBezTo>
                  <a:cubicBezTo>
                    <a:pt x="105422" y="-7104"/>
                    <a:pt x="153341" y="9750"/>
                    <a:pt x="184736" y="41145"/>
                  </a:cubicBezTo>
                  <a:cubicBezTo>
                    <a:pt x="199277" y="55686"/>
                    <a:pt x="209852" y="74193"/>
                    <a:pt x="217123" y="94021"/>
                  </a:cubicBezTo>
                  <a:cubicBezTo>
                    <a:pt x="217123" y="94021"/>
                    <a:pt x="262067" y="65931"/>
                    <a:pt x="284870" y="11219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1" name="Google Shape;2181;p116"/>
            <p:cNvSpPr/>
            <p:nvPr/>
          </p:nvSpPr>
          <p:spPr>
            <a:xfrm>
              <a:off x="6474367" y="2802743"/>
              <a:ext cx="122276" cy="66095"/>
            </a:xfrm>
            <a:custGeom>
              <a:avLst/>
              <a:gdLst/>
              <a:ahLst/>
              <a:cxnLst/>
              <a:rect l="l" t="t" r="r" b="b"/>
              <a:pathLst>
                <a:path w="122276" h="66095" extrusionOk="0">
                  <a:moveTo>
                    <a:pt x="63451" y="4957"/>
                  </a:moveTo>
                  <a:lnTo>
                    <a:pt x="4957" y="34700"/>
                  </a:lnTo>
                  <a:lnTo>
                    <a:pt x="61799" y="64112"/>
                  </a:lnTo>
                  <a:lnTo>
                    <a:pt x="120293" y="3470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2" name="Google Shape;2182;p116"/>
            <p:cNvSpPr/>
            <p:nvPr/>
          </p:nvSpPr>
          <p:spPr>
            <a:xfrm>
              <a:off x="6474367" y="2832486"/>
              <a:ext cx="66095" cy="112361"/>
            </a:xfrm>
            <a:custGeom>
              <a:avLst/>
              <a:gdLst/>
              <a:ahLst/>
              <a:cxnLst/>
              <a:rect l="l" t="t" r="r" b="b"/>
              <a:pathLst>
                <a:path w="66095" h="112361" extrusionOk="0">
                  <a:moveTo>
                    <a:pt x="4957" y="4957"/>
                  </a:moveTo>
                  <a:lnTo>
                    <a:pt x="4957" y="80306"/>
                  </a:lnTo>
                  <a:lnTo>
                    <a:pt x="62460" y="110049"/>
                  </a:lnTo>
                  <a:lnTo>
                    <a:pt x="62460"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3" name="Google Shape;2183;p116"/>
            <p:cNvSpPr/>
            <p:nvPr/>
          </p:nvSpPr>
          <p:spPr>
            <a:xfrm>
              <a:off x="6531870" y="2832486"/>
              <a:ext cx="66095" cy="112361"/>
            </a:xfrm>
            <a:custGeom>
              <a:avLst/>
              <a:gdLst/>
              <a:ahLst/>
              <a:cxnLst/>
              <a:rect l="l" t="t" r="r" b="b"/>
              <a:pathLst>
                <a:path w="66095" h="112361" extrusionOk="0">
                  <a:moveTo>
                    <a:pt x="62790" y="4957"/>
                  </a:moveTo>
                  <a:lnTo>
                    <a:pt x="62790" y="80306"/>
                  </a:lnTo>
                  <a:lnTo>
                    <a:pt x="4957" y="110049"/>
                  </a:lnTo>
                  <a:lnTo>
                    <a:pt x="4957"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4" name="Google Shape;2184;p116"/>
            <p:cNvSpPr/>
            <p:nvPr/>
          </p:nvSpPr>
          <p:spPr>
            <a:xfrm>
              <a:off x="6663069" y="2687738"/>
              <a:ext cx="125580" cy="66095"/>
            </a:xfrm>
            <a:custGeom>
              <a:avLst/>
              <a:gdLst/>
              <a:ahLst/>
              <a:cxnLst/>
              <a:rect l="l" t="t" r="r" b="b"/>
              <a:pathLst>
                <a:path w="125580" h="66095" extrusionOk="0">
                  <a:moveTo>
                    <a:pt x="63451" y="4957"/>
                  </a:moveTo>
                  <a:lnTo>
                    <a:pt x="4957" y="34700"/>
                  </a:lnTo>
                  <a:lnTo>
                    <a:pt x="61799" y="64112"/>
                  </a:lnTo>
                  <a:lnTo>
                    <a:pt x="120624" y="3470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5" name="Google Shape;2185;p116"/>
            <p:cNvSpPr/>
            <p:nvPr/>
          </p:nvSpPr>
          <p:spPr>
            <a:xfrm>
              <a:off x="6663069" y="2717481"/>
              <a:ext cx="66095" cy="112361"/>
            </a:xfrm>
            <a:custGeom>
              <a:avLst/>
              <a:gdLst/>
              <a:ahLst/>
              <a:cxnLst/>
              <a:rect l="l" t="t" r="r" b="b"/>
              <a:pathLst>
                <a:path w="66095" h="112361" extrusionOk="0">
                  <a:moveTo>
                    <a:pt x="4957" y="4957"/>
                  </a:moveTo>
                  <a:lnTo>
                    <a:pt x="4957" y="80306"/>
                  </a:lnTo>
                  <a:lnTo>
                    <a:pt x="62790" y="110048"/>
                  </a:lnTo>
                  <a:lnTo>
                    <a:pt x="62790"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6" name="Google Shape;2186;p116"/>
            <p:cNvSpPr/>
            <p:nvPr/>
          </p:nvSpPr>
          <p:spPr>
            <a:xfrm>
              <a:off x="6720902" y="2717481"/>
              <a:ext cx="66095" cy="112361"/>
            </a:xfrm>
            <a:custGeom>
              <a:avLst/>
              <a:gdLst/>
              <a:ahLst/>
              <a:cxnLst/>
              <a:rect l="l" t="t" r="r" b="b"/>
              <a:pathLst>
                <a:path w="66095" h="112361" extrusionOk="0">
                  <a:moveTo>
                    <a:pt x="62790" y="4957"/>
                  </a:moveTo>
                  <a:lnTo>
                    <a:pt x="62790" y="80306"/>
                  </a:lnTo>
                  <a:lnTo>
                    <a:pt x="4957" y="110048"/>
                  </a:lnTo>
                  <a:lnTo>
                    <a:pt x="4957"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7" name="Google Shape;2187;p116"/>
            <p:cNvSpPr/>
            <p:nvPr/>
          </p:nvSpPr>
          <p:spPr>
            <a:xfrm>
              <a:off x="6345151" y="2650063"/>
              <a:ext cx="122276" cy="66095"/>
            </a:xfrm>
            <a:custGeom>
              <a:avLst/>
              <a:gdLst/>
              <a:ahLst/>
              <a:cxnLst/>
              <a:rect l="l" t="t" r="r" b="b"/>
              <a:pathLst>
                <a:path w="122276" h="66095" extrusionOk="0">
                  <a:moveTo>
                    <a:pt x="63451" y="4957"/>
                  </a:moveTo>
                  <a:lnTo>
                    <a:pt x="4957" y="34700"/>
                  </a:lnTo>
                  <a:lnTo>
                    <a:pt x="61799" y="64112"/>
                  </a:lnTo>
                  <a:lnTo>
                    <a:pt x="120293" y="3470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8" name="Google Shape;2188;p116"/>
            <p:cNvSpPr/>
            <p:nvPr/>
          </p:nvSpPr>
          <p:spPr>
            <a:xfrm>
              <a:off x="6345151" y="2679806"/>
              <a:ext cx="66095" cy="112361"/>
            </a:xfrm>
            <a:custGeom>
              <a:avLst/>
              <a:gdLst/>
              <a:ahLst/>
              <a:cxnLst/>
              <a:rect l="l" t="t" r="r" b="b"/>
              <a:pathLst>
                <a:path w="66095" h="112361" extrusionOk="0">
                  <a:moveTo>
                    <a:pt x="4957" y="4957"/>
                  </a:moveTo>
                  <a:lnTo>
                    <a:pt x="4957" y="80306"/>
                  </a:lnTo>
                  <a:lnTo>
                    <a:pt x="62790" y="110049"/>
                  </a:lnTo>
                  <a:lnTo>
                    <a:pt x="62790"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89" name="Google Shape;2189;p116"/>
            <p:cNvSpPr/>
            <p:nvPr/>
          </p:nvSpPr>
          <p:spPr>
            <a:xfrm>
              <a:off x="6402984" y="2679806"/>
              <a:ext cx="66095" cy="112361"/>
            </a:xfrm>
            <a:custGeom>
              <a:avLst/>
              <a:gdLst/>
              <a:ahLst/>
              <a:cxnLst/>
              <a:rect l="l" t="t" r="r" b="b"/>
              <a:pathLst>
                <a:path w="66095" h="112361" extrusionOk="0">
                  <a:moveTo>
                    <a:pt x="62460" y="4957"/>
                  </a:moveTo>
                  <a:lnTo>
                    <a:pt x="62460" y="80306"/>
                  </a:lnTo>
                  <a:lnTo>
                    <a:pt x="4957" y="110049"/>
                  </a:lnTo>
                  <a:lnTo>
                    <a:pt x="4957" y="34370"/>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0" name="Google Shape;2190;p116"/>
            <p:cNvSpPr/>
            <p:nvPr/>
          </p:nvSpPr>
          <p:spPr>
            <a:xfrm>
              <a:off x="6618454" y="2589256"/>
              <a:ext cx="26438" cy="56180"/>
            </a:xfrm>
            <a:custGeom>
              <a:avLst/>
              <a:gdLst/>
              <a:ahLst/>
              <a:cxnLst/>
              <a:rect l="l" t="t" r="r" b="b"/>
              <a:pathLst>
                <a:path w="26438" h="56180" extrusionOk="0">
                  <a:moveTo>
                    <a:pt x="4957" y="53207"/>
                  </a:moveTo>
                  <a:lnTo>
                    <a:pt x="24125"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1" name="Google Shape;2191;p116"/>
            <p:cNvSpPr/>
            <p:nvPr/>
          </p:nvSpPr>
          <p:spPr>
            <a:xfrm>
              <a:off x="6661086" y="2473259"/>
              <a:ext cx="56180" cy="26438"/>
            </a:xfrm>
            <a:custGeom>
              <a:avLst/>
              <a:gdLst/>
              <a:ahLst/>
              <a:cxnLst/>
              <a:rect l="l" t="t" r="r" b="b"/>
              <a:pathLst>
                <a:path w="56180" h="26438" extrusionOk="0">
                  <a:moveTo>
                    <a:pt x="4957" y="24125"/>
                  </a:moveTo>
                  <a:lnTo>
                    <a:pt x="51885"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2" name="Google Shape;2192;p116"/>
            <p:cNvSpPr/>
            <p:nvPr/>
          </p:nvSpPr>
          <p:spPr>
            <a:xfrm>
              <a:off x="6613167" y="2450208"/>
              <a:ext cx="102447" cy="102447"/>
            </a:xfrm>
            <a:custGeom>
              <a:avLst/>
              <a:gdLst/>
              <a:ahLst/>
              <a:cxnLst/>
              <a:rect l="l" t="t" r="r" b="b"/>
              <a:pathLst>
                <a:path w="102447" h="102447" extrusionOk="0">
                  <a:moveTo>
                    <a:pt x="100465" y="28008"/>
                  </a:moveTo>
                  <a:lnTo>
                    <a:pt x="100465" y="79232"/>
                  </a:lnTo>
                  <a:cubicBezTo>
                    <a:pt x="100465" y="84189"/>
                    <a:pt x="97821" y="88485"/>
                    <a:pt x="93194" y="90468"/>
                  </a:cubicBezTo>
                  <a:cubicBezTo>
                    <a:pt x="85924" y="93773"/>
                    <a:pt x="72374" y="98069"/>
                    <a:pt x="53537" y="98069"/>
                  </a:cubicBezTo>
                  <a:lnTo>
                    <a:pt x="53868" y="48497"/>
                  </a:lnTo>
                  <a:cubicBezTo>
                    <a:pt x="53868" y="47836"/>
                    <a:pt x="53537" y="47175"/>
                    <a:pt x="52876" y="46845"/>
                  </a:cubicBezTo>
                  <a:lnTo>
                    <a:pt x="7270" y="28008"/>
                  </a:lnTo>
                  <a:cubicBezTo>
                    <a:pt x="6610" y="27677"/>
                    <a:pt x="5288" y="27677"/>
                    <a:pt x="4957" y="28338"/>
                  </a:cubicBezTo>
                  <a:cubicBezTo>
                    <a:pt x="4957" y="27677"/>
                    <a:pt x="5288" y="26686"/>
                    <a:pt x="5949" y="26355"/>
                  </a:cubicBezTo>
                  <a:lnTo>
                    <a:pt x="51554" y="5205"/>
                  </a:lnTo>
                  <a:cubicBezTo>
                    <a:pt x="52215" y="4875"/>
                    <a:pt x="52546" y="4875"/>
                    <a:pt x="53207" y="5205"/>
                  </a:cubicBezTo>
                  <a:lnTo>
                    <a:pt x="98812" y="26355"/>
                  </a:lnTo>
                  <a:cubicBezTo>
                    <a:pt x="100134" y="26355"/>
                    <a:pt x="100465" y="27016"/>
                    <a:pt x="100465" y="28008"/>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3" name="Google Shape;2193;p116"/>
            <p:cNvSpPr/>
            <p:nvPr/>
          </p:nvSpPr>
          <p:spPr>
            <a:xfrm>
              <a:off x="6612836" y="2472468"/>
              <a:ext cx="56180" cy="79314"/>
            </a:xfrm>
            <a:custGeom>
              <a:avLst/>
              <a:gdLst/>
              <a:ahLst/>
              <a:cxnLst/>
              <a:rect l="l" t="t" r="r" b="b"/>
              <a:pathLst>
                <a:path w="56180" h="79314" extrusionOk="0">
                  <a:moveTo>
                    <a:pt x="54198" y="25907"/>
                  </a:moveTo>
                  <a:lnTo>
                    <a:pt x="54198" y="75478"/>
                  </a:lnTo>
                  <a:cubicBezTo>
                    <a:pt x="43292" y="75478"/>
                    <a:pt x="32056" y="74156"/>
                    <a:pt x="25116" y="72504"/>
                  </a:cubicBezTo>
                  <a:cubicBezTo>
                    <a:pt x="24455" y="72504"/>
                    <a:pt x="24125" y="72173"/>
                    <a:pt x="23464" y="72173"/>
                  </a:cubicBezTo>
                  <a:cubicBezTo>
                    <a:pt x="22472" y="71843"/>
                    <a:pt x="21150" y="71512"/>
                    <a:pt x="20159" y="71182"/>
                  </a:cubicBezTo>
                  <a:cubicBezTo>
                    <a:pt x="18176" y="70521"/>
                    <a:pt x="16193" y="69860"/>
                    <a:pt x="14871" y="69199"/>
                  </a:cubicBezTo>
                  <a:cubicBezTo>
                    <a:pt x="14541" y="68869"/>
                    <a:pt x="14210" y="68869"/>
                    <a:pt x="13550" y="68869"/>
                  </a:cubicBezTo>
                  <a:cubicBezTo>
                    <a:pt x="13550" y="68869"/>
                    <a:pt x="13550" y="68869"/>
                    <a:pt x="13550" y="68869"/>
                  </a:cubicBezTo>
                  <a:cubicBezTo>
                    <a:pt x="12889" y="68538"/>
                    <a:pt x="12558" y="68538"/>
                    <a:pt x="12228" y="68208"/>
                  </a:cubicBezTo>
                  <a:cubicBezTo>
                    <a:pt x="11567" y="67877"/>
                    <a:pt x="11236" y="67547"/>
                    <a:pt x="10575" y="67216"/>
                  </a:cubicBezTo>
                  <a:lnTo>
                    <a:pt x="10575" y="67216"/>
                  </a:lnTo>
                  <a:cubicBezTo>
                    <a:pt x="10245" y="66886"/>
                    <a:pt x="9584" y="66555"/>
                    <a:pt x="9253" y="66225"/>
                  </a:cubicBezTo>
                  <a:cubicBezTo>
                    <a:pt x="8923" y="66225"/>
                    <a:pt x="8923" y="65894"/>
                    <a:pt x="8592" y="65564"/>
                  </a:cubicBezTo>
                  <a:cubicBezTo>
                    <a:pt x="8262" y="65233"/>
                    <a:pt x="8262" y="65233"/>
                    <a:pt x="7931" y="64903"/>
                  </a:cubicBezTo>
                  <a:cubicBezTo>
                    <a:pt x="5949" y="62590"/>
                    <a:pt x="4957" y="59946"/>
                    <a:pt x="4957" y="56972"/>
                  </a:cubicBezTo>
                  <a:lnTo>
                    <a:pt x="4957" y="5748"/>
                  </a:lnTo>
                  <a:cubicBezTo>
                    <a:pt x="4957" y="5087"/>
                    <a:pt x="5618" y="4756"/>
                    <a:pt x="6279" y="5087"/>
                  </a:cubicBezTo>
                  <a:lnTo>
                    <a:pt x="52876" y="24585"/>
                  </a:lnTo>
                  <a:cubicBezTo>
                    <a:pt x="53868" y="24585"/>
                    <a:pt x="54198" y="25246"/>
                    <a:pt x="54198" y="25907"/>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4" name="Google Shape;2194;p116"/>
            <p:cNvSpPr/>
            <p:nvPr/>
          </p:nvSpPr>
          <p:spPr>
            <a:xfrm>
              <a:off x="6571857" y="2515890"/>
              <a:ext cx="188371" cy="62790"/>
            </a:xfrm>
            <a:custGeom>
              <a:avLst/>
              <a:gdLst/>
              <a:ahLst/>
              <a:cxnLst/>
              <a:rect l="l" t="t" r="r" b="b"/>
              <a:pathLst>
                <a:path w="188371" h="62790" extrusionOk="0">
                  <a:moveTo>
                    <a:pt x="156646" y="4957"/>
                  </a:moveTo>
                  <a:cubicBezTo>
                    <a:pt x="174491" y="10575"/>
                    <a:pt x="185397" y="18507"/>
                    <a:pt x="185397" y="27430"/>
                  </a:cubicBezTo>
                  <a:cubicBezTo>
                    <a:pt x="185397" y="44284"/>
                    <a:pt x="145079" y="58494"/>
                    <a:pt x="95177" y="58494"/>
                  </a:cubicBezTo>
                  <a:cubicBezTo>
                    <a:pt x="45275" y="58494"/>
                    <a:pt x="4957" y="44284"/>
                    <a:pt x="4957" y="27430"/>
                  </a:cubicBezTo>
                  <a:cubicBezTo>
                    <a:pt x="4957" y="18507"/>
                    <a:pt x="16193" y="10575"/>
                    <a:pt x="34039" y="4957"/>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2195" name="Google Shape;2195;p116"/>
          <p:cNvSpPr/>
          <p:nvPr/>
        </p:nvSpPr>
        <p:spPr>
          <a:xfrm>
            <a:off x="6462884" y="5039861"/>
            <a:ext cx="1161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Backup access </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policies</a:t>
            </a:r>
            <a:endParaRPr sz="1200">
              <a:solidFill>
                <a:srgbClr val="262626"/>
              </a:solidFill>
            </a:endParaRPr>
          </a:p>
        </p:txBody>
      </p:sp>
      <p:grpSp>
        <p:nvGrpSpPr>
          <p:cNvPr id="2196" name="Google Shape;2196;p116"/>
          <p:cNvGrpSpPr/>
          <p:nvPr/>
        </p:nvGrpSpPr>
        <p:grpSpPr>
          <a:xfrm>
            <a:off x="6788035" y="4409087"/>
            <a:ext cx="511403" cy="622453"/>
            <a:chOff x="1945746" y="3939434"/>
            <a:chExt cx="393266" cy="474431"/>
          </a:xfrm>
        </p:grpSpPr>
        <p:sp>
          <p:nvSpPr>
            <p:cNvPr id="2197" name="Google Shape;2197;p116"/>
            <p:cNvSpPr/>
            <p:nvPr/>
          </p:nvSpPr>
          <p:spPr>
            <a:xfrm>
              <a:off x="1945746" y="4117429"/>
              <a:ext cx="42961" cy="69399"/>
            </a:xfrm>
            <a:custGeom>
              <a:avLst/>
              <a:gdLst/>
              <a:ahLst/>
              <a:cxnLst/>
              <a:rect l="l" t="t" r="r" b="b"/>
              <a:pathLst>
                <a:path w="42961" h="69399" extrusionOk="0">
                  <a:moveTo>
                    <a:pt x="38005" y="4957"/>
                  </a:moveTo>
                  <a:lnTo>
                    <a:pt x="14210" y="4957"/>
                  </a:lnTo>
                  <a:cubicBezTo>
                    <a:pt x="8923" y="4957"/>
                    <a:pt x="4957" y="9914"/>
                    <a:pt x="4957" y="15532"/>
                  </a:cubicBezTo>
                  <a:lnTo>
                    <a:pt x="4957" y="6741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8" name="Google Shape;2198;p116"/>
            <p:cNvSpPr/>
            <p:nvPr/>
          </p:nvSpPr>
          <p:spPr>
            <a:xfrm>
              <a:off x="2299686" y="4116107"/>
              <a:ext cx="36352" cy="72704"/>
            </a:xfrm>
            <a:custGeom>
              <a:avLst/>
              <a:gdLst/>
              <a:ahLst/>
              <a:cxnLst/>
              <a:rect l="l" t="t" r="r" b="b"/>
              <a:pathLst>
                <a:path w="36352" h="72704" extrusionOk="0">
                  <a:moveTo>
                    <a:pt x="34369" y="68078"/>
                  </a:moveTo>
                  <a:lnTo>
                    <a:pt x="34369" y="15532"/>
                  </a:lnTo>
                  <a:cubicBezTo>
                    <a:pt x="34369" y="9584"/>
                    <a:pt x="30073" y="4957"/>
                    <a:pt x="25116" y="4957"/>
                  </a:cubicBez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199" name="Google Shape;2199;p116"/>
            <p:cNvSpPr/>
            <p:nvPr/>
          </p:nvSpPr>
          <p:spPr>
            <a:xfrm>
              <a:off x="2076614" y="4022582"/>
              <a:ext cx="145409" cy="122276"/>
            </a:xfrm>
            <a:custGeom>
              <a:avLst/>
              <a:gdLst/>
              <a:ahLst/>
              <a:cxnLst/>
              <a:rect l="l" t="t" r="r" b="b"/>
              <a:pathLst>
                <a:path w="145409" h="122276" extrusionOk="0">
                  <a:moveTo>
                    <a:pt x="4957" y="116328"/>
                  </a:moveTo>
                  <a:lnTo>
                    <a:pt x="4957" y="10245"/>
                  </a:lnTo>
                  <a:cubicBezTo>
                    <a:pt x="4957" y="7270"/>
                    <a:pt x="7270" y="4957"/>
                    <a:pt x="10245" y="4957"/>
                  </a:cubicBezTo>
                  <a:lnTo>
                    <a:pt x="96169" y="4957"/>
                  </a:lnTo>
                  <a:lnTo>
                    <a:pt x="141774" y="50563"/>
                  </a:lnTo>
                  <a:lnTo>
                    <a:pt x="141774" y="118971"/>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0" name="Google Shape;2200;p116"/>
            <p:cNvSpPr/>
            <p:nvPr/>
          </p:nvSpPr>
          <p:spPr>
            <a:xfrm>
              <a:off x="2167826" y="4022252"/>
              <a:ext cx="52876" cy="52876"/>
            </a:xfrm>
            <a:custGeom>
              <a:avLst/>
              <a:gdLst/>
              <a:ahLst/>
              <a:cxnLst/>
              <a:rect l="l" t="t" r="r" b="b"/>
              <a:pathLst>
                <a:path w="52876" h="52876" extrusionOk="0">
                  <a:moveTo>
                    <a:pt x="4957" y="50893"/>
                  </a:moveTo>
                  <a:lnTo>
                    <a:pt x="50563" y="50893"/>
                  </a:lnTo>
                  <a:lnTo>
                    <a:pt x="4957" y="4957"/>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1" name="Google Shape;2201;p116"/>
            <p:cNvSpPr/>
            <p:nvPr/>
          </p:nvSpPr>
          <p:spPr>
            <a:xfrm>
              <a:off x="2096773" y="4104871"/>
              <a:ext cx="105752" cy="9914"/>
            </a:xfrm>
            <a:custGeom>
              <a:avLst/>
              <a:gdLst/>
              <a:ahLst/>
              <a:cxnLst/>
              <a:rect l="l" t="t" r="r" b="b"/>
              <a:pathLst>
                <a:path w="105752" h="9914" extrusionOk="0">
                  <a:moveTo>
                    <a:pt x="4957" y="4957"/>
                  </a:moveTo>
                  <a:lnTo>
                    <a:pt x="10178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2" name="Google Shape;2202;p116"/>
            <p:cNvSpPr/>
            <p:nvPr/>
          </p:nvSpPr>
          <p:spPr>
            <a:xfrm>
              <a:off x="2096773" y="4078102"/>
              <a:ext cx="62790" cy="9914"/>
            </a:xfrm>
            <a:custGeom>
              <a:avLst/>
              <a:gdLst/>
              <a:ahLst/>
              <a:cxnLst/>
              <a:rect l="l" t="t" r="r" b="b"/>
              <a:pathLst>
                <a:path w="62790" h="9914" extrusionOk="0">
                  <a:moveTo>
                    <a:pt x="4957" y="4957"/>
                  </a:moveTo>
                  <a:lnTo>
                    <a:pt x="59816"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3" name="Google Shape;2203;p116"/>
            <p:cNvSpPr/>
            <p:nvPr/>
          </p:nvSpPr>
          <p:spPr>
            <a:xfrm>
              <a:off x="1964575" y="3940624"/>
              <a:ext cx="95838" cy="204895"/>
            </a:xfrm>
            <a:custGeom>
              <a:avLst/>
              <a:gdLst/>
              <a:ahLst/>
              <a:cxnLst/>
              <a:rect l="l" t="t" r="r" b="b"/>
              <a:pathLst>
                <a:path w="95838" h="204895" extrusionOk="0">
                  <a:moveTo>
                    <a:pt x="90889" y="4957"/>
                  </a:moveTo>
                  <a:lnTo>
                    <a:pt x="11575" y="25777"/>
                  </a:lnTo>
                  <a:cubicBezTo>
                    <a:pt x="6618" y="27099"/>
                    <a:pt x="3974" y="32056"/>
                    <a:pt x="5296" y="36683"/>
                  </a:cubicBezTo>
                  <a:lnTo>
                    <a:pt x="47927" y="200599"/>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4" name="Google Shape;2204;p116"/>
            <p:cNvSpPr/>
            <p:nvPr/>
          </p:nvSpPr>
          <p:spPr>
            <a:xfrm>
              <a:off x="2050507" y="3940624"/>
              <a:ext cx="62790" cy="52876"/>
            </a:xfrm>
            <a:custGeom>
              <a:avLst/>
              <a:gdLst/>
              <a:ahLst/>
              <a:cxnLst/>
              <a:rect l="l" t="t" r="r" b="b"/>
              <a:pathLst>
                <a:path w="62790" h="52876" extrusionOk="0">
                  <a:moveTo>
                    <a:pt x="16854" y="48910"/>
                  </a:moveTo>
                  <a:lnTo>
                    <a:pt x="60808" y="37344"/>
                  </a:lnTo>
                  <a:lnTo>
                    <a:pt x="4957" y="4957"/>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5" name="Google Shape;2205;p116"/>
            <p:cNvSpPr/>
            <p:nvPr/>
          </p:nvSpPr>
          <p:spPr>
            <a:xfrm>
              <a:off x="2002257" y="4020599"/>
              <a:ext cx="66095" cy="23133"/>
            </a:xfrm>
            <a:custGeom>
              <a:avLst/>
              <a:gdLst/>
              <a:ahLst/>
              <a:cxnLst/>
              <a:rect l="l" t="t" r="r" b="b"/>
              <a:pathLst>
                <a:path w="66095" h="23133" extrusionOk="0">
                  <a:moveTo>
                    <a:pt x="4957" y="19829"/>
                  </a:moveTo>
                  <a:lnTo>
                    <a:pt x="62460"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6" name="Google Shape;2206;p116"/>
            <p:cNvSpPr/>
            <p:nvPr/>
          </p:nvSpPr>
          <p:spPr>
            <a:xfrm>
              <a:off x="2009197" y="4047698"/>
              <a:ext cx="59485" cy="23133"/>
            </a:xfrm>
            <a:custGeom>
              <a:avLst/>
              <a:gdLst/>
              <a:ahLst/>
              <a:cxnLst/>
              <a:rect l="l" t="t" r="r" b="b"/>
              <a:pathLst>
                <a:path w="59485" h="23133" extrusionOk="0">
                  <a:moveTo>
                    <a:pt x="4957" y="18837"/>
                  </a:moveTo>
                  <a:lnTo>
                    <a:pt x="56511"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7" name="Google Shape;2207;p116"/>
            <p:cNvSpPr/>
            <p:nvPr/>
          </p:nvSpPr>
          <p:spPr>
            <a:xfrm>
              <a:off x="2015807" y="4075458"/>
              <a:ext cx="52876" cy="19828"/>
            </a:xfrm>
            <a:custGeom>
              <a:avLst/>
              <a:gdLst/>
              <a:ahLst/>
              <a:cxnLst/>
              <a:rect l="l" t="t" r="r" b="b"/>
              <a:pathLst>
                <a:path w="52876" h="19828" extrusionOk="0">
                  <a:moveTo>
                    <a:pt x="4957" y="16854"/>
                  </a:moveTo>
                  <a:lnTo>
                    <a:pt x="49902"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8" name="Google Shape;2208;p116"/>
            <p:cNvSpPr/>
            <p:nvPr/>
          </p:nvSpPr>
          <p:spPr>
            <a:xfrm>
              <a:off x="1995648" y="3995814"/>
              <a:ext cx="59485" cy="23133"/>
            </a:xfrm>
            <a:custGeom>
              <a:avLst/>
              <a:gdLst/>
              <a:ahLst/>
              <a:cxnLst/>
              <a:rect l="l" t="t" r="r" b="b"/>
              <a:pathLst>
                <a:path w="59485" h="23133" extrusionOk="0">
                  <a:moveTo>
                    <a:pt x="4957" y="18837"/>
                  </a:moveTo>
                  <a:lnTo>
                    <a:pt x="57503"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09" name="Google Shape;2209;p116"/>
            <p:cNvSpPr/>
            <p:nvPr/>
          </p:nvSpPr>
          <p:spPr>
            <a:xfrm>
              <a:off x="2106688" y="3974663"/>
              <a:ext cx="16523" cy="39657"/>
            </a:xfrm>
            <a:custGeom>
              <a:avLst/>
              <a:gdLst/>
              <a:ahLst/>
              <a:cxnLst/>
              <a:rect l="l" t="t" r="r" b="b"/>
              <a:pathLst>
                <a:path w="16523" h="39657" extrusionOk="0">
                  <a:moveTo>
                    <a:pt x="13219" y="36352"/>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0" name="Google Shape;2210;p116"/>
            <p:cNvSpPr/>
            <p:nvPr/>
          </p:nvSpPr>
          <p:spPr>
            <a:xfrm>
              <a:off x="2170469" y="3939434"/>
              <a:ext cx="118971" cy="76009"/>
            </a:xfrm>
            <a:custGeom>
              <a:avLst/>
              <a:gdLst/>
              <a:ahLst/>
              <a:cxnLst/>
              <a:rect l="l" t="t" r="r" b="b"/>
              <a:pathLst>
                <a:path w="118971" h="76009" extrusionOk="0">
                  <a:moveTo>
                    <a:pt x="115006" y="32916"/>
                  </a:moveTo>
                  <a:lnTo>
                    <a:pt x="38005" y="5486"/>
                  </a:lnTo>
                  <a:cubicBezTo>
                    <a:pt x="33378" y="3834"/>
                    <a:pt x="28090" y="6147"/>
                    <a:pt x="26438" y="11104"/>
                  </a:cubicBezTo>
                  <a:lnTo>
                    <a:pt x="4957" y="71912"/>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1" name="Google Shape;2211;p116"/>
            <p:cNvSpPr/>
            <p:nvPr/>
          </p:nvSpPr>
          <p:spPr>
            <a:xfrm>
              <a:off x="2265316" y="3967393"/>
              <a:ext cx="52876" cy="66095"/>
            </a:xfrm>
            <a:custGeom>
              <a:avLst/>
              <a:gdLst/>
              <a:ahLst/>
              <a:cxnLst/>
              <a:rect l="l" t="t" r="r" b="b"/>
              <a:pathLst>
                <a:path w="52876" h="66095" extrusionOk="0">
                  <a:moveTo>
                    <a:pt x="4957" y="47919"/>
                  </a:moveTo>
                  <a:lnTo>
                    <a:pt x="47919" y="63121"/>
                  </a:lnTo>
                  <a:lnTo>
                    <a:pt x="20159" y="4957"/>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2" name="Google Shape;2212;p116"/>
            <p:cNvSpPr/>
            <p:nvPr/>
          </p:nvSpPr>
          <p:spPr>
            <a:xfrm>
              <a:off x="2186993" y="4018616"/>
              <a:ext cx="99142" cy="39657"/>
            </a:xfrm>
            <a:custGeom>
              <a:avLst/>
              <a:gdLst/>
              <a:ahLst/>
              <a:cxnLst/>
              <a:rect l="l" t="t" r="r" b="b"/>
              <a:pathLst>
                <a:path w="99142" h="39657" extrusionOk="0">
                  <a:moveTo>
                    <a:pt x="4957" y="4957"/>
                  </a:moveTo>
                  <a:lnTo>
                    <a:pt x="95508" y="37344"/>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3" name="Google Shape;2213;p116"/>
            <p:cNvSpPr/>
            <p:nvPr/>
          </p:nvSpPr>
          <p:spPr>
            <a:xfrm>
              <a:off x="2230286" y="4062570"/>
              <a:ext cx="46266" cy="23133"/>
            </a:xfrm>
            <a:custGeom>
              <a:avLst/>
              <a:gdLst/>
              <a:ahLst/>
              <a:cxnLst/>
              <a:rect l="l" t="t" r="r" b="b"/>
              <a:pathLst>
                <a:path w="46266" h="23133" extrusionOk="0">
                  <a:moveTo>
                    <a:pt x="4957" y="4957"/>
                  </a:moveTo>
                  <a:lnTo>
                    <a:pt x="43292" y="1850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4" name="Google Shape;2214;p116"/>
            <p:cNvSpPr/>
            <p:nvPr/>
          </p:nvSpPr>
          <p:spPr>
            <a:xfrm>
              <a:off x="2226981" y="4089669"/>
              <a:ext cx="39657" cy="19828"/>
            </a:xfrm>
            <a:custGeom>
              <a:avLst/>
              <a:gdLst/>
              <a:ahLst/>
              <a:cxnLst/>
              <a:rect l="l" t="t" r="r" b="b"/>
              <a:pathLst>
                <a:path w="39657" h="19828" extrusionOk="0">
                  <a:moveTo>
                    <a:pt x="4957" y="4957"/>
                  </a:moveTo>
                  <a:lnTo>
                    <a:pt x="37674" y="16524"/>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5" name="Google Shape;2215;p116"/>
            <p:cNvSpPr/>
            <p:nvPr/>
          </p:nvSpPr>
          <p:spPr>
            <a:xfrm>
              <a:off x="2195916" y="3993500"/>
              <a:ext cx="59485" cy="26438"/>
            </a:xfrm>
            <a:custGeom>
              <a:avLst/>
              <a:gdLst/>
              <a:ahLst/>
              <a:cxnLst/>
              <a:rect l="l" t="t" r="r" b="b"/>
              <a:pathLst>
                <a:path w="59485" h="26438" extrusionOk="0">
                  <a:moveTo>
                    <a:pt x="4957" y="4957"/>
                  </a:moveTo>
                  <a:lnTo>
                    <a:pt x="56181" y="23133"/>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6" name="Google Shape;2216;p116"/>
            <p:cNvSpPr/>
            <p:nvPr/>
          </p:nvSpPr>
          <p:spPr>
            <a:xfrm>
              <a:off x="2269282" y="4025226"/>
              <a:ext cx="49571" cy="118971"/>
            </a:xfrm>
            <a:custGeom>
              <a:avLst/>
              <a:gdLst/>
              <a:ahLst/>
              <a:cxnLst/>
              <a:rect l="l" t="t" r="r" b="b"/>
              <a:pathLst>
                <a:path w="49571" h="118971" extrusionOk="0">
                  <a:moveTo>
                    <a:pt x="44614" y="4957"/>
                  </a:moveTo>
                  <a:lnTo>
                    <a:pt x="16524" y="83610"/>
                  </a:lnTo>
                  <a:lnTo>
                    <a:pt x="4957" y="11599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7" name="Google Shape;2217;p116"/>
            <p:cNvSpPr/>
            <p:nvPr/>
          </p:nvSpPr>
          <p:spPr>
            <a:xfrm>
              <a:off x="1945746" y="4244662"/>
              <a:ext cx="9914" cy="42961"/>
            </a:xfrm>
            <a:custGeom>
              <a:avLst/>
              <a:gdLst/>
              <a:ahLst/>
              <a:cxnLst/>
              <a:rect l="l" t="t" r="r" b="b"/>
              <a:pathLst>
                <a:path w="9914" h="42961" extrusionOk="0">
                  <a:moveTo>
                    <a:pt x="4957" y="38666"/>
                  </a:moveTo>
                  <a:lnTo>
                    <a:pt x="4957"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8" name="Google Shape;2218;p116"/>
            <p:cNvSpPr/>
            <p:nvPr/>
          </p:nvSpPr>
          <p:spPr>
            <a:xfrm>
              <a:off x="1945746" y="4156094"/>
              <a:ext cx="393266" cy="257771"/>
            </a:xfrm>
            <a:custGeom>
              <a:avLst/>
              <a:gdLst/>
              <a:ahLst/>
              <a:cxnLst/>
              <a:rect l="l" t="t" r="r" b="b"/>
              <a:pathLst>
                <a:path w="393266" h="257771" extrusionOk="0">
                  <a:moveTo>
                    <a:pt x="4957" y="62130"/>
                  </a:moveTo>
                  <a:lnTo>
                    <a:pt x="4957" y="28421"/>
                  </a:lnTo>
                  <a:cubicBezTo>
                    <a:pt x="4957" y="23464"/>
                    <a:pt x="9253" y="19498"/>
                    <a:pt x="14541" y="19498"/>
                  </a:cubicBezTo>
                  <a:lnTo>
                    <a:pt x="146070" y="19498"/>
                  </a:lnTo>
                  <a:lnTo>
                    <a:pt x="146070" y="19498"/>
                  </a:lnTo>
                  <a:cubicBezTo>
                    <a:pt x="145409" y="10906"/>
                    <a:pt x="150697" y="4957"/>
                    <a:pt x="156646" y="4957"/>
                  </a:cubicBezTo>
                  <a:lnTo>
                    <a:pt x="231994" y="4957"/>
                  </a:lnTo>
                  <a:cubicBezTo>
                    <a:pt x="237943" y="4957"/>
                    <a:pt x="242900" y="10575"/>
                    <a:pt x="242569" y="19498"/>
                  </a:cubicBezTo>
                  <a:lnTo>
                    <a:pt x="242569" y="19498"/>
                  </a:lnTo>
                  <a:lnTo>
                    <a:pt x="378726" y="19498"/>
                  </a:lnTo>
                  <a:cubicBezTo>
                    <a:pt x="384013" y="19498"/>
                    <a:pt x="388309" y="23464"/>
                    <a:pt x="388309" y="28421"/>
                  </a:cubicBezTo>
                  <a:lnTo>
                    <a:pt x="388309" y="244552"/>
                  </a:lnTo>
                  <a:cubicBezTo>
                    <a:pt x="388309" y="249509"/>
                    <a:pt x="384013" y="253475"/>
                    <a:pt x="378726" y="253475"/>
                  </a:cubicBezTo>
                  <a:lnTo>
                    <a:pt x="14541" y="253475"/>
                  </a:lnTo>
                  <a:cubicBezTo>
                    <a:pt x="9253" y="253475"/>
                    <a:pt x="4957" y="249509"/>
                    <a:pt x="4957" y="244552"/>
                  </a:cubicBezTo>
                  <a:lnTo>
                    <a:pt x="4957" y="147392"/>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19" name="Google Shape;2219;p116"/>
            <p:cNvSpPr/>
            <p:nvPr/>
          </p:nvSpPr>
          <p:spPr>
            <a:xfrm>
              <a:off x="2072979" y="4372226"/>
              <a:ext cx="237942" cy="9914"/>
            </a:xfrm>
            <a:custGeom>
              <a:avLst/>
              <a:gdLst/>
              <a:ahLst/>
              <a:cxnLst/>
              <a:rect l="l" t="t" r="r" b="b"/>
              <a:pathLst>
                <a:path w="237942" h="9914" extrusionOk="0">
                  <a:moveTo>
                    <a:pt x="4957" y="4957"/>
                  </a:moveTo>
                  <a:lnTo>
                    <a:pt x="235960"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0" name="Google Shape;2220;p116"/>
            <p:cNvSpPr/>
            <p:nvPr/>
          </p:nvSpPr>
          <p:spPr>
            <a:xfrm>
              <a:off x="2015807" y="4372226"/>
              <a:ext cx="46266" cy="9914"/>
            </a:xfrm>
            <a:custGeom>
              <a:avLst/>
              <a:gdLst/>
              <a:ahLst/>
              <a:cxnLst/>
              <a:rect l="l" t="t" r="r" b="b"/>
              <a:pathLst>
                <a:path w="46266" h="9914" extrusionOk="0">
                  <a:moveTo>
                    <a:pt x="4957" y="4957"/>
                  </a:moveTo>
                  <a:lnTo>
                    <a:pt x="43292"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1" name="Google Shape;2221;p116"/>
            <p:cNvSpPr/>
            <p:nvPr/>
          </p:nvSpPr>
          <p:spPr>
            <a:xfrm>
              <a:off x="1964913" y="4372226"/>
              <a:ext cx="46266" cy="9914"/>
            </a:xfrm>
            <a:custGeom>
              <a:avLst/>
              <a:gdLst/>
              <a:ahLst/>
              <a:cxnLst/>
              <a:rect l="l" t="t" r="r" b="b"/>
              <a:pathLst>
                <a:path w="46266" h="9914" extrusionOk="0">
                  <a:moveTo>
                    <a:pt x="4957" y="4957"/>
                  </a:moveTo>
                  <a:lnTo>
                    <a:pt x="42301" y="495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2222" name="Google Shape;2222;p116"/>
          <p:cNvSpPr/>
          <p:nvPr/>
        </p:nvSpPr>
        <p:spPr>
          <a:xfrm>
            <a:off x="4918547" y="5338799"/>
            <a:ext cx="13293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262626"/>
                </a:solidFill>
                <a:latin typeface="Arial"/>
                <a:ea typeface="Arial"/>
                <a:cs typeface="Arial"/>
                <a:sym typeface="Arial"/>
              </a:rPr>
              <a:t>Backup encryption</a:t>
            </a:r>
            <a:endParaRPr sz="1200">
              <a:solidFill>
                <a:srgbClr val="262626"/>
              </a:solidFill>
            </a:endParaRPr>
          </a:p>
        </p:txBody>
      </p:sp>
      <p:grpSp>
        <p:nvGrpSpPr>
          <p:cNvPr id="2223" name="Google Shape;2223;p116"/>
          <p:cNvGrpSpPr/>
          <p:nvPr/>
        </p:nvGrpSpPr>
        <p:grpSpPr>
          <a:xfrm>
            <a:off x="4532811" y="5242624"/>
            <a:ext cx="577091" cy="584771"/>
            <a:chOff x="11379862" y="4869099"/>
            <a:chExt cx="698657" cy="695659"/>
          </a:xfrm>
        </p:grpSpPr>
        <p:sp>
          <p:nvSpPr>
            <p:cNvPr id="2224" name="Google Shape;2224;p116"/>
            <p:cNvSpPr/>
            <p:nvPr/>
          </p:nvSpPr>
          <p:spPr>
            <a:xfrm>
              <a:off x="11695085" y="5020136"/>
              <a:ext cx="383434" cy="334135"/>
            </a:xfrm>
            <a:custGeom>
              <a:avLst/>
              <a:gdLst/>
              <a:ahLst/>
              <a:cxnLst/>
              <a:rect l="l" t="t" r="r" b="b"/>
              <a:pathLst>
                <a:path w="231333" h="201590" extrusionOk="0">
                  <a:moveTo>
                    <a:pt x="103686" y="11897"/>
                  </a:moveTo>
                  <a:cubicBezTo>
                    <a:pt x="6857" y="175813"/>
                    <a:pt x="103686" y="11897"/>
                    <a:pt x="6857" y="175813"/>
                  </a:cubicBezTo>
                  <a:cubicBezTo>
                    <a:pt x="1239" y="185067"/>
                    <a:pt x="8839" y="198286"/>
                    <a:pt x="19745" y="198286"/>
                  </a:cubicBezTo>
                  <a:cubicBezTo>
                    <a:pt x="213735" y="198286"/>
                    <a:pt x="19745" y="198286"/>
                    <a:pt x="213735" y="198286"/>
                  </a:cubicBezTo>
                  <a:cubicBezTo>
                    <a:pt x="224971" y="198286"/>
                    <a:pt x="232241" y="185397"/>
                    <a:pt x="226623" y="175813"/>
                  </a:cubicBezTo>
                  <a:cubicBezTo>
                    <a:pt x="129794" y="11897"/>
                    <a:pt x="226623" y="175813"/>
                    <a:pt x="129794" y="11897"/>
                  </a:cubicBezTo>
                  <a:cubicBezTo>
                    <a:pt x="124176" y="2644"/>
                    <a:pt x="109304" y="2644"/>
                    <a:pt x="103686" y="11897"/>
                  </a:cubicBezTo>
                  <a:lnTo>
                    <a:pt x="103686" y="11897"/>
                  </a:ln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5" name="Google Shape;2225;p116"/>
            <p:cNvSpPr/>
            <p:nvPr/>
          </p:nvSpPr>
          <p:spPr>
            <a:xfrm>
              <a:off x="11868929" y="5129457"/>
              <a:ext cx="38343" cy="175284"/>
            </a:xfrm>
            <a:custGeom>
              <a:avLst/>
              <a:gdLst/>
              <a:ahLst/>
              <a:cxnLst/>
              <a:rect l="l" t="t" r="r" b="b"/>
              <a:pathLst>
                <a:path w="23133" h="105752" extrusionOk="0">
                  <a:moveTo>
                    <a:pt x="11732" y="104596"/>
                  </a:moveTo>
                  <a:cubicBezTo>
                    <a:pt x="9088" y="104596"/>
                    <a:pt x="6775" y="103604"/>
                    <a:pt x="5122" y="101952"/>
                  </a:cubicBezTo>
                  <a:cubicBezTo>
                    <a:pt x="3470" y="100299"/>
                    <a:pt x="2479" y="97986"/>
                    <a:pt x="2479" y="95342"/>
                  </a:cubicBezTo>
                  <a:cubicBezTo>
                    <a:pt x="2479" y="92699"/>
                    <a:pt x="3470" y="90385"/>
                    <a:pt x="5122" y="88733"/>
                  </a:cubicBezTo>
                  <a:cubicBezTo>
                    <a:pt x="6775" y="87080"/>
                    <a:pt x="9088" y="86089"/>
                    <a:pt x="11732" y="86089"/>
                  </a:cubicBezTo>
                  <a:cubicBezTo>
                    <a:pt x="14376" y="86089"/>
                    <a:pt x="16689" y="87080"/>
                    <a:pt x="18341" y="88733"/>
                  </a:cubicBezTo>
                  <a:cubicBezTo>
                    <a:pt x="19994" y="90385"/>
                    <a:pt x="20985" y="92699"/>
                    <a:pt x="20985" y="95342"/>
                  </a:cubicBezTo>
                  <a:cubicBezTo>
                    <a:pt x="20985" y="97986"/>
                    <a:pt x="19994" y="100299"/>
                    <a:pt x="18341" y="101952"/>
                  </a:cubicBezTo>
                  <a:cubicBezTo>
                    <a:pt x="16689" y="103604"/>
                    <a:pt x="14376" y="104596"/>
                    <a:pt x="11732" y="104596"/>
                  </a:cubicBezTo>
                  <a:close/>
                  <a:moveTo>
                    <a:pt x="5783" y="73200"/>
                  </a:moveTo>
                  <a:lnTo>
                    <a:pt x="3800" y="4461"/>
                  </a:lnTo>
                  <a:cubicBezTo>
                    <a:pt x="6114" y="3140"/>
                    <a:pt x="8758" y="2479"/>
                    <a:pt x="11732" y="2479"/>
                  </a:cubicBezTo>
                  <a:cubicBezTo>
                    <a:pt x="14376" y="2479"/>
                    <a:pt x="17020" y="3140"/>
                    <a:pt x="19663" y="4461"/>
                  </a:cubicBezTo>
                  <a:lnTo>
                    <a:pt x="17680" y="73200"/>
                  </a:lnTo>
                  <a:lnTo>
                    <a:pt x="5783" y="73200"/>
                  </a:lnTo>
                  <a:close/>
                </a:path>
              </a:pathLst>
            </a:custGeom>
            <a:solidFill>
              <a:srgbClr val="FF85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6" name="Google Shape;2226;p116"/>
            <p:cNvSpPr/>
            <p:nvPr/>
          </p:nvSpPr>
          <p:spPr>
            <a:xfrm>
              <a:off x="11379862" y="4869099"/>
              <a:ext cx="514897" cy="695659"/>
            </a:xfrm>
            <a:custGeom>
              <a:avLst/>
              <a:gdLst/>
              <a:ahLst/>
              <a:cxnLst/>
              <a:rect l="l" t="t" r="r" b="b"/>
              <a:pathLst>
                <a:path w="310647" h="419704" extrusionOk="0">
                  <a:moveTo>
                    <a:pt x="306351" y="74895"/>
                  </a:moveTo>
                  <a:lnTo>
                    <a:pt x="306351" y="52753"/>
                  </a:lnTo>
                  <a:cubicBezTo>
                    <a:pt x="306351" y="46474"/>
                    <a:pt x="300733" y="41848"/>
                    <a:pt x="294454" y="43170"/>
                  </a:cubicBezTo>
                  <a:cubicBezTo>
                    <a:pt x="268677" y="48788"/>
                    <a:pt x="205887" y="55728"/>
                    <a:pt x="163586" y="8139"/>
                  </a:cubicBezTo>
                  <a:cubicBezTo>
                    <a:pt x="159620" y="3843"/>
                    <a:pt x="152680" y="3843"/>
                    <a:pt x="148714" y="8470"/>
                  </a:cubicBezTo>
                  <a:cubicBezTo>
                    <a:pt x="133512" y="25324"/>
                    <a:pt x="94186" y="58041"/>
                    <a:pt x="16854" y="42509"/>
                  </a:cubicBezTo>
                  <a:cubicBezTo>
                    <a:pt x="10575" y="41187"/>
                    <a:pt x="4957" y="45813"/>
                    <a:pt x="4957" y="52092"/>
                  </a:cubicBezTo>
                  <a:lnTo>
                    <a:pt x="4957" y="327709"/>
                  </a:lnTo>
                  <a:cubicBezTo>
                    <a:pt x="4957" y="331345"/>
                    <a:pt x="6940" y="334649"/>
                    <a:pt x="9914" y="336302"/>
                  </a:cubicBezTo>
                  <a:lnTo>
                    <a:pt x="150697" y="415616"/>
                  </a:lnTo>
                  <a:cubicBezTo>
                    <a:pt x="153671" y="417268"/>
                    <a:pt x="157307" y="417268"/>
                    <a:pt x="160281" y="415616"/>
                  </a:cubicBezTo>
                  <a:lnTo>
                    <a:pt x="301064" y="336632"/>
                  </a:lnTo>
                  <a:cubicBezTo>
                    <a:pt x="304038" y="334980"/>
                    <a:pt x="306021" y="331675"/>
                    <a:pt x="306021" y="328370"/>
                  </a:cubicBezTo>
                  <a:lnTo>
                    <a:pt x="306351" y="311186"/>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7" name="Google Shape;2227;p116"/>
            <p:cNvSpPr/>
            <p:nvPr/>
          </p:nvSpPr>
          <p:spPr>
            <a:xfrm>
              <a:off x="11385343" y="5216310"/>
              <a:ext cx="279358" cy="98596"/>
            </a:xfrm>
            <a:custGeom>
              <a:avLst/>
              <a:gdLst/>
              <a:ahLst/>
              <a:cxnLst/>
              <a:rect l="l" t="t" r="r" b="b"/>
              <a:pathLst>
                <a:path w="168542" h="59485" extrusionOk="0">
                  <a:moveTo>
                    <a:pt x="4957" y="4957"/>
                  </a:moveTo>
                  <a:lnTo>
                    <a:pt x="164908" y="56511"/>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sp>
          <p:nvSpPr>
            <p:cNvPr id="2228" name="Google Shape;2228;p116"/>
            <p:cNvSpPr/>
            <p:nvPr/>
          </p:nvSpPr>
          <p:spPr>
            <a:xfrm>
              <a:off x="11383698" y="5031095"/>
              <a:ext cx="367000" cy="125985"/>
            </a:xfrm>
            <a:custGeom>
              <a:avLst/>
              <a:gdLst/>
              <a:ahLst/>
              <a:cxnLst/>
              <a:rect l="l" t="t" r="r" b="b"/>
              <a:pathLst>
                <a:path w="221418" h="76009" extrusionOk="0">
                  <a:moveTo>
                    <a:pt x="4957" y="4957"/>
                  </a:moveTo>
                  <a:lnTo>
                    <a:pt x="218775" y="71383"/>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2229" name="Google Shape;2229;p116"/>
          <p:cNvSpPr txBox="1"/>
          <p:nvPr/>
        </p:nvSpPr>
        <p:spPr>
          <a:xfrm>
            <a:off x="893251" y="3342813"/>
            <a:ext cx="3088200" cy="4008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9900"/>
              </a:buClr>
              <a:buSzPts val="2000"/>
              <a:buFont typeface="Arial"/>
              <a:buNone/>
            </a:pPr>
            <a:r>
              <a:rPr lang="en-US" sz="1200" b="0" i="0">
                <a:solidFill>
                  <a:srgbClr val="262626"/>
                </a:solidFill>
                <a:latin typeface="Arial"/>
                <a:ea typeface="Arial"/>
                <a:cs typeface="Arial"/>
                <a:sym typeface="Arial"/>
              </a:rPr>
              <a:t>Simple &amp; Performant</a:t>
            </a:r>
            <a:endParaRPr sz="1200">
              <a:solidFill>
                <a:srgbClr val="262626"/>
              </a:solidFill>
            </a:endParaRPr>
          </a:p>
        </p:txBody>
      </p:sp>
      <p:sp>
        <p:nvSpPr>
          <p:cNvPr id="2230" name="Google Shape;2230;p116"/>
          <p:cNvSpPr txBox="1"/>
          <p:nvPr/>
        </p:nvSpPr>
        <p:spPr>
          <a:xfrm>
            <a:off x="4696539" y="3342813"/>
            <a:ext cx="2312700" cy="3519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9900"/>
              </a:buClr>
              <a:buSzPts val="2000"/>
              <a:buFont typeface="Arial"/>
              <a:buNone/>
            </a:pPr>
            <a:r>
              <a:rPr lang="en-US" sz="1200" b="0" i="0">
                <a:solidFill>
                  <a:srgbClr val="262626"/>
                </a:solidFill>
                <a:latin typeface="Arial"/>
                <a:ea typeface="Arial"/>
                <a:cs typeface="Arial"/>
                <a:sym typeface="Arial"/>
              </a:rPr>
              <a:t>Reliable &amp; Secure</a:t>
            </a:r>
            <a:endParaRPr sz="1200" b="1" i="0">
              <a:solidFill>
                <a:srgbClr val="262626"/>
              </a:solidFill>
              <a:latin typeface="Arial"/>
              <a:ea typeface="Arial"/>
              <a:cs typeface="Arial"/>
              <a:sym typeface="Arial"/>
            </a:endParaRPr>
          </a:p>
        </p:txBody>
      </p:sp>
      <p:sp>
        <p:nvSpPr>
          <p:cNvPr id="2231" name="Google Shape;2231;p116"/>
          <p:cNvSpPr txBox="1"/>
          <p:nvPr/>
        </p:nvSpPr>
        <p:spPr>
          <a:xfrm>
            <a:off x="8698222" y="3342813"/>
            <a:ext cx="1837800" cy="3093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9900"/>
              </a:buClr>
              <a:buSzPts val="2000"/>
              <a:buFont typeface="Arial"/>
              <a:buNone/>
            </a:pPr>
            <a:r>
              <a:rPr lang="en-US" sz="1200" b="0" i="0">
                <a:solidFill>
                  <a:srgbClr val="262626"/>
                </a:solidFill>
                <a:latin typeface="Arial"/>
                <a:ea typeface="Arial"/>
                <a:cs typeface="Arial"/>
                <a:sym typeface="Arial"/>
              </a:rPr>
              <a:t>Cost Effective</a:t>
            </a:r>
            <a:endParaRPr sz="1200" b="1" i="0">
              <a:solidFill>
                <a:srgbClr val="262626"/>
              </a:solidFill>
              <a:latin typeface="Arial"/>
              <a:ea typeface="Arial"/>
              <a:cs typeface="Arial"/>
              <a:sym typeface="Arial"/>
            </a:endParaRPr>
          </a:p>
        </p:txBody>
      </p:sp>
      <p:sp>
        <p:nvSpPr>
          <p:cNvPr id="2232" name="Google Shape;2232;p116"/>
          <p:cNvSpPr txBox="1"/>
          <p:nvPr/>
        </p:nvSpPr>
        <p:spPr>
          <a:xfrm>
            <a:off x="1285740" y="3189927"/>
            <a:ext cx="2235900" cy="338400"/>
          </a:xfrm>
          <a:prstGeom prst="rect">
            <a:avLst/>
          </a:prstGeom>
          <a:noFill/>
          <a:ln>
            <a:noFill/>
          </a:ln>
        </p:spPr>
        <p:txBody>
          <a:bodyPr spcFirstLastPara="1" wrap="square" lIns="76200" tIns="38100" rIns="76200" bIns="38100" anchor="t" anchorCtr="0">
            <a:noAutofit/>
          </a:bodyPr>
          <a:lstStyle/>
          <a:p>
            <a:pPr marL="0" marR="0" lvl="0" indent="0" algn="ctr" rtl="0">
              <a:lnSpc>
                <a:spcPct val="100000"/>
              </a:lnSpc>
              <a:spcBef>
                <a:spcPts val="0"/>
              </a:spcBef>
              <a:spcAft>
                <a:spcPts val="0"/>
              </a:spcAft>
              <a:buClr>
                <a:srgbClr val="FF9900"/>
              </a:buClr>
              <a:buSzPts val="2000"/>
              <a:buFont typeface="Arial"/>
              <a:buNone/>
            </a:pPr>
            <a:r>
              <a:rPr lang="en-US" b="1" i="0">
                <a:solidFill>
                  <a:srgbClr val="262626"/>
                </a:solidFill>
              </a:rPr>
              <a:t>Complexity</a:t>
            </a:r>
            <a:endParaRPr b="1">
              <a:solidFill>
                <a:srgbClr val="262626"/>
              </a:solidFill>
            </a:endParaRPr>
          </a:p>
        </p:txBody>
      </p:sp>
      <p:sp>
        <p:nvSpPr>
          <p:cNvPr id="2233" name="Google Shape;2233;p116"/>
          <p:cNvSpPr txBox="1"/>
          <p:nvPr/>
        </p:nvSpPr>
        <p:spPr>
          <a:xfrm>
            <a:off x="4918531" y="3189927"/>
            <a:ext cx="1806000" cy="331800"/>
          </a:xfrm>
          <a:prstGeom prst="rect">
            <a:avLst/>
          </a:prstGeom>
          <a:noFill/>
          <a:ln>
            <a:noFill/>
          </a:ln>
        </p:spPr>
        <p:txBody>
          <a:bodyPr spcFirstLastPara="1" wrap="square" lIns="76200" tIns="38100" rIns="76200" bIns="38100" anchor="t" anchorCtr="0">
            <a:noAutofit/>
          </a:bodyPr>
          <a:lstStyle/>
          <a:p>
            <a:pPr marL="0" marR="0" lvl="0" indent="0" algn="ctr" rtl="0">
              <a:lnSpc>
                <a:spcPct val="100000"/>
              </a:lnSpc>
              <a:spcBef>
                <a:spcPts val="0"/>
              </a:spcBef>
              <a:spcAft>
                <a:spcPts val="0"/>
              </a:spcAft>
              <a:buClr>
                <a:srgbClr val="FF9900"/>
              </a:buClr>
              <a:buSzPts val="2000"/>
              <a:buFont typeface="Arial"/>
              <a:buNone/>
            </a:pPr>
            <a:r>
              <a:rPr lang="en-US" b="1" i="0">
                <a:solidFill>
                  <a:srgbClr val="262626"/>
                </a:solidFill>
              </a:rPr>
              <a:t>Compliance</a:t>
            </a:r>
            <a:endParaRPr b="1" i="0">
              <a:solidFill>
                <a:srgbClr val="262626"/>
              </a:solidFill>
              <a:latin typeface="Arial"/>
              <a:ea typeface="Arial"/>
              <a:cs typeface="Arial"/>
              <a:sym typeface="Arial"/>
            </a:endParaRPr>
          </a:p>
        </p:txBody>
      </p:sp>
      <p:sp>
        <p:nvSpPr>
          <p:cNvPr id="2234" name="Google Shape;2234;p116"/>
          <p:cNvSpPr txBox="1"/>
          <p:nvPr/>
        </p:nvSpPr>
        <p:spPr>
          <a:xfrm>
            <a:off x="8698222" y="3189927"/>
            <a:ext cx="1837800" cy="309300"/>
          </a:xfrm>
          <a:prstGeom prst="rect">
            <a:avLst/>
          </a:prstGeom>
          <a:noFill/>
          <a:ln>
            <a:noFill/>
          </a:ln>
        </p:spPr>
        <p:txBody>
          <a:bodyPr spcFirstLastPara="1" wrap="square" lIns="76200" tIns="38100" rIns="76200" bIns="38100" anchor="t" anchorCtr="0">
            <a:noAutofit/>
          </a:bodyPr>
          <a:lstStyle/>
          <a:p>
            <a:pPr marL="0" marR="0" lvl="0" indent="0" algn="ctr" rtl="0">
              <a:lnSpc>
                <a:spcPct val="100000"/>
              </a:lnSpc>
              <a:spcBef>
                <a:spcPts val="0"/>
              </a:spcBef>
              <a:spcAft>
                <a:spcPts val="0"/>
              </a:spcAft>
              <a:buClr>
                <a:srgbClr val="FF9900"/>
              </a:buClr>
              <a:buSzPts val="2000"/>
              <a:buFont typeface="Arial"/>
              <a:buNone/>
            </a:pPr>
            <a:r>
              <a:rPr lang="en-US" b="1" i="0">
                <a:solidFill>
                  <a:srgbClr val="262626"/>
                </a:solidFill>
              </a:rPr>
              <a:t>Cost</a:t>
            </a:r>
            <a:endParaRPr b="1" i="0">
              <a:solidFill>
                <a:srgbClr val="262626"/>
              </a:solidFill>
              <a:latin typeface="Arial"/>
              <a:ea typeface="Arial"/>
              <a:cs typeface="Arial"/>
              <a:sym typeface="Arial"/>
            </a:endParaRPr>
          </a:p>
        </p:txBody>
      </p:sp>
      <p:grpSp>
        <p:nvGrpSpPr>
          <p:cNvPr id="2235" name="Google Shape;2235;p116"/>
          <p:cNvGrpSpPr/>
          <p:nvPr/>
        </p:nvGrpSpPr>
        <p:grpSpPr>
          <a:xfrm>
            <a:off x="10206310" y="3886257"/>
            <a:ext cx="629100" cy="621900"/>
            <a:chOff x="10711772" y="3699907"/>
            <a:chExt cx="629100" cy="621900"/>
          </a:xfrm>
        </p:grpSpPr>
        <p:sp>
          <p:nvSpPr>
            <p:cNvPr id="2236" name="Google Shape;2236;p116"/>
            <p:cNvSpPr/>
            <p:nvPr/>
          </p:nvSpPr>
          <p:spPr>
            <a:xfrm>
              <a:off x="10711772" y="3699907"/>
              <a:ext cx="629100" cy="621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119">
                <a:solidFill>
                  <a:srgbClr val="FFFFFF"/>
                </a:solidFill>
                <a:latin typeface="Arial"/>
                <a:ea typeface="Arial"/>
                <a:cs typeface="Arial"/>
                <a:sym typeface="Arial"/>
              </a:endParaRPr>
            </a:p>
          </p:txBody>
        </p:sp>
        <p:pic>
          <p:nvPicPr>
            <p:cNvPr id="2237" name="Google Shape;2237;p116"/>
            <p:cNvPicPr preferRelativeResize="0"/>
            <p:nvPr/>
          </p:nvPicPr>
          <p:blipFill rotWithShape="1">
            <a:blip r:embed="rId4">
              <a:alphaModFix/>
            </a:blip>
            <a:srcRect/>
            <a:stretch/>
          </p:blipFill>
          <p:spPr>
            <a:xfrm>
              <a:off x="10752241" y="3737095"/>
              <a:ext cx="548231" cy="510910"/>
            </a:xfrm>
            <a:prstGeom prst="rect">
              <a:avLst/>
            </a:prstGeom>
            <a:noFill/>
            <a:ln>
              <a:noFill/>
            </a:ln>
          </p:spPr>
        </p:pic>
      </p:gr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9045</Words>
  <Application>Microsoft Macintosh PowerPoint</Application>
  <PresentationFormat>와이드스크린</PresentationFormat>
  <Paragraphs>1588</Paragraphs>
  <Slides>104</Slides>
  <Notes>104</Notes>
  <HiddenSlides>1</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104</vt:i4>
      </vt:variant>
    </vt:vector>
  </HeadingPairs>
  <TitlesOfParts>
    <vt:vector size="112" baseType="lpstr">
      <vt:lpstr>Microsoft Yahei</vt:lpstr>
      <vt:lpstr>Noto Sans Medium</vt:lpstr>
      <vt:lpstr>Noto Sans</vt:lpstr>
      <vt:lpstr>Malgun Gothic</vt:lpstr>
      <vt:lpstr>Arial</vt:lpstr>
      <vt:lpstr>Noto Sans KR</vt:lpstr>
      <vt:lpstr>Helvetica Neue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sjlee7373@gmail.com</cp:lastModifiedBy>
  <cp:revision>2</cp:revision>
  <dcterms:modified xsi:type="dcterms:W3CDTF">2023-10-06T03:43:38Z</dcterms:modified>
</cp:coreProperties>
</file>